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4"/>
  </p:notesMasterIdLst>
  <p:handoutMasterIdLst>
    <p:handoutMasterId r:id="rId25"/>
  </p:handoutMasterIdLst>
  <p:sldIdLst>
    <p:sldId id="878" r:id="rId2"/>
    <p:sldId id="855" r:id="rId3"/>
    <p:sldId id="877" r:id="rId4"/>
    <p:sldId id="870" r:id="rId5"/>
    <p:sldId id="873" r:id="rId6"/>
    <p:sldId id="844" r:id="rId7"/>
    <p:sldId id="845" r:id="rId8"/>
    <p:sldId id="861" r:id="rId9"/>
    <p:sldId id="874" r:id="rId10"/>
    <p:sldId id="871" r:id="rId11"/>
    <p:sldId id="846" r:id="rId12"/>
    <p:sldId id="848" r:id="rId13"/>
    <p:sldId id="849" r:id="rId14"/>
    <p:sldId id="863" r:id="rId15"/>
    <p:sldId id="864" r:id="rId16"/>
    <p:sldId id="869" r:id="rId17"/>
    <p:sldId id="865" r:id="rId18"/>
    <p:sldId id="866" r:id="rId19"/>
    <p:sldId id="867" r:id="rId20"/>
    <p:sldId id="843" r:id="rId21"/>
    <p:sldId id="876" r:id="rId22"/>
    <p:sldId id="469" r:id="rId23"/>
  </p:sldIdLst>
  <p:sldSz cx="12192000" cy="6858000"/>
  <p:notesSz cx="6022975" cy="11063288"/>
  <p:embeddedFontLst>
    <p:embeddedFont>
      <p:font typeface="Sydbank Office Sans" panose="02000000000000000000" pitchFamily="50"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Forfatter" initials="F" lastIdx="0" clrIdx="7"/>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F"/>
    <a:srgbClr val="295E90"/>
    <a:srgbClr val="122F61"/>
    <a:srgbClr val="FFFFFF"/>
    <a:srgbClr val="E35205"/>
    <a:srgbClr val="FF9900"/>
    <a:srgbClr val="3A913F"/>
    <a:srgbClr val="F1EDEA"/>
    <a:srgbClr val="7EB89C"/>
    <a:srgbClr val="81CD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6" autoAdjust="0"/>
    <p:restoredTop sz="89424" autoAdjust="0"/>
  </p:normalViewPr>
  <p:slideViewPr>
    <p:cSldViewPr snapToGrid="0" showGuides="1">
      <p:cViewPr varScale="1">
        <p:scale>
          <a:sx n="113" d="100"/>
          <a:sy n="113" d="100"/>
        </p:scale>
        <p:origin x="144"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1" d="100"/>
          <a:sy n="71" d="100"/>
        </p:scale>
        <p:origin x="3259"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commentAuthors" Target="commen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2F6723-3EB2-4823-8CB1-2B2149D2359B}"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da-DK"/>
        </a:p>
      </dgm:t>
    </dgm:pt>
    <dgm:pt modelId="{7A47C603-2690-4096-8370-5EFECB22CC9E}">
      <dgm:prSet phldrT="[Text]" custT="1"/>
      <dgm:spPr/>
      <dgm:t>
        <a:bodyPr/>
        <a:lstStyle/>
        <a:p>
          <a:r>
            <a:rPr lang="da-DK" sz="2400" dirty="0"/>
            <a:t>Investeringsproces</a:t>
          </a:r>
        </a:p>
      </dgm:t>
    </dgm:pt>
    <dgm:pt modelId="{3E8E6238-4FCB-4F13-8E0D-716B897544DF}" type="parTrans" cxnId="{F9AEA97D-9784-4DF7-AD3D-DD83B09B50D7}">
      <dgm:prSet/>
      <dgm:spPr/>
      <dgm:t>
        <a:bodyPr/>
        <a:lstStyle/>
        <a:p>
          <a:endParaRPr lang="da-DK" sz="1400">
            <a:solidFill>
              <a:schemeClr val="tx1"/>
            </a:solidFill>
          </a:endParaRPr>
        </a:p>
      </dgm:t>
    </dgm:pt>
    <dgm:pt modelId="{E3A0E063-FF44-4975-8719-99A60D1C12DB}" type="sibTrans" cxnId="{F9AEA97D-9784-4DF7-AD3D-DD83B09B50D7}">
      <dgm:prSet/>
      <dgm:spPr/>
      <dgm:t>
        <a:bodyPr/>
        <a:lstStyle/>
        <a:p>
          <a:endParaRPr lang="da-DK" sz="1400">
            <a:solidFill>
              <a:schemeClr val="tx1"/>
            </a:solidFill>
          </a:endParaRPr>
        </a:p>
      </dgm:t>
    </dgm:pt>
    <dgm:pt modelId="{E0E6F8AD-3576-475E-A98C-26EADB6A2DCC}">
      <dgm:prSet phldrT="[Text]" custT="1"/>
      <dgm:spPr/>
      <dgm:t>
        <a:bodyPr/>
        <a:lstStyle/>
        <a:p>
          <a:r>
            <a:rPr lang="da-DK" sz="2400" dirty="0"/>
            <a:t>Et praktisk eksempel</a:t>
          </a:r>
        </a:p>
      </dgm:t>
    </dgm:pt>
    <dgm:pt modelId="{99BDDC3D-F303-4CC4-8926-7C3F59BA8027}" type="parTrans" cxnId="{D7DF9D17-7305-47FB-98D4-549ADD72296D}">
      <dgm:prSet/>
      <dgm:spPr/>
      <dgm:t>
        <a:bodyPr/>
        <a:lstStyle/>
        <a:p>
          <a:endParaRPr lang="da-DK" sz="1400">
            <a:solidFill>
              <a:schemeClr val="tx1"/>
            </a:solidFill>
          </a:endParaRPr>
        </a:p>
      </dgm:t>
    </dgm:pt>
    <dgm:pt modelId="{1E98A46D-BF79-40A6-93CE-A2527EB9797F}" type="sibTrans" cxnId="{D7DF9D17-7305-47FB-98D4-549ADD72296D}">
      <dgm:prSet/>
      <dgm:spPr/>
      <dgm:t>
        <a:bodyPr/>
        <a:lstStyle/>
        <a:p>
          <a:endParaRPr lang="da-DK" sz="1400">
            <a:solidFill>
              <a:schemeClr val="tx1"/>
            </a:solidFill>
          </a:endParaRPr>
        </a:p>
      </dgm:t>
    </dgm:pt>
    <dgm:pt modelId="{A7FD197F-5C64-42C2-8615-3422C86ACD68}">
      <dgm:prSet phldrT="[Text]" custT="1"/>
      <dgm:spPr/>
      <dgm:t>
        <a:bodyPr/>
        <a:lstStyle/>
        <a:p>
          <a:r>
            <a:rPr lang="da-DK" sz="2400" dirty="0"/>
            <a:t>Aktuel strategi</a:t>
          </a:r>
        </a:p>
      </dgm:t>
    </dgm:pt>
    <dgm:pt modelId="{3F5DDBDC-F264-4B66-8587-D6BDAD9140BA}" type="parTrans" cxnId="{04924EFB-4A07-440A-8C4F-C3B2D028A0B3}">
      <dgm:prSet/>
      <dgm:spPr/>
      <dgm:t>
        <a:bodyPr/>
        <a:lstStyle/>
        <a:p>
          <a:endParaRPr lang="da-DK" sz="1400">
            <a:solidFill>
              <a:schemeClr val="tx1"/>
            </a:solidFill>
          </a:endParaRPr>
        </a:p>
      </dgm:t>
    </dgm:pt>
    <dgm:pt modelId="{A72B0F4E-8A28-4133-A7CC-07FB4F8B23FA}" type="sibTrans" cxnId="{04924EFB-4A07-440A-8C4F-C3B2D028A0B3}">
      <dgm:prSet/>
      <dgm:spPr/>
      <dgm:t>
        <a:bodyPr/>
        <a:lstStyle/>
        <a:p>
          <a:endParaRPr lang="da-DK" sz="1400">
            <a:solidFill>
              <a:schemeClr val="tx1"/>
            </a:solidFill>
          </a:endParaRPr>
        </a:p>
      </dgm:t>
    </dgm:pt>
    <dgm:pt modelId="{9B8678B4-6E09-423B-811A-EB7EB8155132}">
      <dgm:prSet phldrT="[Text]" custT="1"/>
      <dgm:spPr/>
      <dgm:t>
        <a:bodyPr/>
        <a:lstStyle/>
        <a:p>
          <a:r>
            <a:rPr lang="da-DK" sz="2400" dirty="0"/>
            <a:t>Et indblik i porteføljen</a:t>
          </a:r>
        </a:p>
      </dgm:t>
    </dgm:pt>
    <dgm:pt modelId="{813A5CB2-827B-43EF-AEB9-3A157BB7D5F5}" type="parTrans" cxnId="{6BEDCCDA-39E0-443A-9919-CE3C95C67F79}">
      <dgm:prSet/>
      <dgm:spPr/>
      <dgm:t>
        <a:bodyPr/>
        <a:lstStyle/>
        <a:p>
          <a:endParaRPr lang="da-DK" sz="1400">
            <a:solidFill>
              <a:schemeClr val="tx1"/>
            </a:solidFill>
          </a:endParaRPr>
        </a:p>
      </dgm:t>
    </dgm:pt>
    <dgm:pt modelId="{DDE88A4B-6102-4A79-A4E9-61702B40CAB2}" type="sibTrans" cxnId="{6BEDCCDA-39E0-443A-9919-CE3C95C67F79}">
      <dgm:prSet/>
      <dgm:spPr/>
      <dgm:t>
        <a:bodyPr/>
        <a:lstStyle/>
        <a:p>
          <a:endParaRPr lang="da-DK" sz="1400">
            <a:solidFill>
              <a:schemeClr val="tx1"/>
            </a:solidFill>
          </a:endParaRPr>
        </a:p>
      </dgm:t>
    </dgm:pt>
    <dgm:pt modelId="{8E0E8A26-97B2-4440-B7F5-104820E6B987}">
      <dgm:prSet phldrT="[Text]" custT="1"/>
      <dgm:spPr/>
      <dgm:t>
        <a:bodyPr/>
        <a:lstStyle/>
        <a:p>
          <a:r>
            <a:rPr lang="da-DK" sz="2400" dirty="0"/>
            <a:t>Filosofien bag</a:t>
          </a:r>
        </a:p>
      </dgm:t>
    </dgm:pt>
    <dgm:pt modelId="{606A726C-8AD2-471D-8B39-2034ED967FB1}" type="parTrans" cxnId="{C8D71A6E-6631-48EA-B469-39F2794D9616}">
      <dgm:prSet/>
      <dgm:spPr/>
      <dgm:t>
        <a:bodyPr/>
        <a:lstStyle/>
        <a:p>
          <a:endParaRPr lang="da-DK"/>
        </a:p>
      </dgm:t>
    </dgm:pt>
    <dgm:pt modelId="{4BFA7CB3-8540-4A54-9F48-221D8B2EE1C6}" type="sibTrans" cxnId="{C8D71A6E-6631-48EA-B469-39F2794D9616}">
      <dgm:prSet/>
      <dgm:spPr/>
      <dgm:t>
        <a:bodyPr/>
        <a:lstStyle/>
        <a:p>
          <a:endParaRPr lang="da-DK"/>
        </a:p>
      </dgm:t>
    </dgm:pt>
    <dgm:pt modelId="{896F4E91-8147-4789-B4B9-62E1C4D99F68}">
      <dgm:prSet phldrT="[Text]" custT="1"/>
      <dgm:spPr/>
      <dgm:t>
        <a:bodyPr/>
        <a:lstStyle/>
        <a:p>
          <a:r>
            <a:rPr lang="da-DK" sz="2400" dirty="0"/>
            <a:t>Teamet bag</a:t>
          </a:r>
        </a:p>
      </dgm:t>
    </dgm:pt>
    <dgm:pt modelId="{4A164575-7491-45AE-92A9-6ECFD153240F}" type="parTrans" cxnId="{D98CCDBA-9299-4789-9A87-82208084F3D7}">
      <dgm:prSet/>
      <dgm:spPr/>
      <dgm:t>
        <a:bodyPr/>
        <a:lstStyle/>
        <a:p>
          <a:endParaRPr lang="da-DK"/>
        </a:p>
      </dgm:t>
    </dgm:pt>
    <dgm:pt modelId="{BB2A9C1F-4EF5-4892-8189-0C8CC43CBC17}" type="sibTrans" cxnId="{D98CCDBA-9299-4789-9A87-82208084F3D7}">
      <dgm:prSet/>
      <dgm:spPr/>
      <dgm:t>
        <a:bodyPr/>
        <a:lstStyle/>
        <a:p>
          <a:endParaRPr lang="da-DK"/>
        </a:p>
      </dgm:t>
    </dgm:pt>
    <dgm:pt modelId="{C4ABD182-45FE-4756-A44F-78463B30B3E6}" type="pres">
      <dgm:prSet presAssocID="{6D2F6723-3EB2-4823-8CB1-2B2149D2359B}" presName="Name0" presStyleCnt="0">
        <dgm:presLayoutVars>
          <dgm:chMax val="7"/>
          <dgm:chPref val="7"/>
          <dgm:dir/>
        </dgm:presLayoutVars>
      </dgm:prSet>
      <dgm:spPr/>
    </dgm:pt>
    <dgm:pt modelId="{BA7F39A8-A113-4B67-BEF4-469C98787CFB}" type="pres">
      <dgm:prSet presAssocID="{6D2F6723-3EB2-4823-8CB1-2B2149D2359B}" presName="Name1" presStyleCnt="0"/>
      <dgm:spPr/>
    </dgm:pt>
    <dgm:pt modelId="{97E9A21D-BA6F-45EA-9577-A75CE265EC19}" type="pres">
      <dgm:prSet presAssocID="{6D2F6723-3EB2-4823-8CB1-2B2149D2359B}" presName="cycle" presStyleCnt="0"/>
      <dgm:spPr/>
    </dgm:pt>
    <dgm:pt modelId="{4A53CDC7-5C76-492C-BB1E-A84417B29932}" type="pres">
      <dgm:prSet presAssocID="{6D2F6723-3EB2-4823-8CB1-2B2149D2359B}" presName="srcNode" presStyleLbl="node1" presStyleIdx="0" presStyleCnt="6"/>
      <dgm:spPr/>
    </dgm:pt>
    <dgm:pt modelId="{6CFE9AD2-B2A6-4AB7-BE68-D631215D1495}" type="pres">
      <dgm:prSet presAssocID="{6D2F6723-3EB2-4823-8CB1-2B2149D2359B}" presName="conn" presStyleLbl="parChTrans1D2" presStyleIdx="0" presStyleCnt="1"/>
      <dgm:spPr/>
    </dgm:pt>
    <dgm:pt modelId="{65B0D5DD-B632-4F37-971C-4E4169CDB9B3}" type="pres">
      <dgm:prSet presAssocID="{6D2F6723-3EB2-4823-8CB1-2B2149D2359B}" presName="extraNode" presStyleLbl="node1" presStyleIdx="0" presStyleCnt="6"/>
      <dgm:spPr/>
    </dgm:pt>
    <dgm:pt modelId="{534F6289-4F7E-4302-8951-21C6B1B66D01}" type="pres">
      <dgm:prSet presAssocID="{6D2F6723-3EB2-4823-8CB1-2B2149D2359B}" presName="dstNode" presStyleLbl="node1" presStyleIdx="0" presStyleCnt="6"/>
      <dgm:spPr/>
    </dgm:pt>
    <dgm:pt modelId="{5AB3491C-F18B-4C98-A9EE-53AE25631243}" type="pres">
      <dgm:prSet presAssocID="{8E0E8A26-97B2-4440-B7F5-104820E6B987}" presName="text_1" presStyleLbl="node1" presStyleIdx="0" presStyleCnt="6">
        <dgm:presLayoutVars>
          <dgm:bulletEnabled val="1"/>
        </dgm:presLayoutVars>
      </dgm:prSet>
      <dgm:spPr/>
    </dgm:pt>
    <dgm:pt modelId="{6E958148-4DA8-428D-AB9F-3DB3B5548983}" type="pres">
      <dgm:prSet presAssocID="{8E0E8A26-97B2-4440-B7F5-104820E6B987}" presName="accent_1" presStyleCnt="0"/>
      <dgm:spPr/>
    </dgm:pt>
    <dgm:pt modelId="{119C0AC3-B83A-4B1F-867E-A8A4E3625BD7}" type="pres">
      <dgm:prSet presAssocID="{8E0E8A26-97B2-4440-B7F5-104820E6B987}" presName="accentRepeatNode" presStyleLbl="solidFgAcc1" presStyleIdx="0" presStyleCnt="6"/>
      <dgm:spPr/>
    </dgm:pt>
    <dgm:pt modelId="{AAED86C7-3E41-4C51-A0C5-D6AFDB674674}" type="pres">
      <dgm:prSet presAssocID="{7A47C603-2690-4096-8370-5EFECB22CC9E}" presName="text_2" presStyleLbl="node1" presStyleIdx="1" presStyleCnt="6">
        <dgm:presLayoutVars>
          <dgm:bulletEnabled val="1"/>
        </dgm:presLayoutVars>
      </dgm:prSet>
      <dgm:spPr/>
    </dgm:pt>
    <dgm:pt modelId="{F3F58217-3551-4CA9-93E4-35479A30A68B}" type="pres">
      <dgm:prSet presAssocID="{7A47C603-2690-4096-8370-5EFECB22CC9E}" presName="accent_2" presStyleCnt="0"/>
      <dgm:spPr/>
    </dgm:pt>
    <dgm:pt modelId="{6F6CECFD-289C-4EAE-977E-FD39E7CC52DA}" type="pres">
      <dgm:prSet presAssocID="{7A47C603-2690-4096-8370-5EFECB22CC9E}" presName="accentRepeatNode" presStyleLbl="solidFgAcc1" presStyleIdx="1" presStyleCnt="6"/>
      <dgm:spPr/>
    </dgm:pt>
    <dgm:pt modelId="{9AF69257-97F1-4B23-B0A1-5B2632D36639}" type="pres">
      <dgm:prSet presAssocID="{E0E6F8AD-3576-475E-A98C-26EADB6A2DCC}" presName="text_3" presStyleLbl="node1" presStyleIdx="2" presStyleCnt="6">
        <dgm:presLayoutVars>
          <dgm:bulletEnabled val="1"/>
        </dgm:presLayoutVars>
      </dgm:prSet>
      <dgm:spPr/>
    </dgm:pt>
    <dgm:pt modelId="{ADD3343B-54E7-444F-8B11-6B1459B613C7}" type="pres">
      <dgm:prSet presAssocID="{E0E6F8AD-3576-475E-A98C-26EADB6A2DCC}" presName="accent_3" presStyleCnt="0"/>
      <dgm:spPr/>
    </dgm:pt>
    <dgm:pt modelId="{E675D36F-60E4-4931-BD76-7C56937F8ABB}" type="pres">
      <dgm:prSet presAssocID="{E0E6F8AD-3576-475E-A98C-26EADB6A2DCC}" presName="accentRepeatNode" presStyleLbl="solidFgAcc1" presStyleIdx="2" presStyleCnt="6"/>
      <dgm:spPr/>
    </dgm:pt>
    <dgm:pt modelId="{6C1397ED-35F6-4637-885F-85CC4EB0538E}" type="pres">
      <dgm:prSet presAssocID="{A7FD197F-5C64-42C2-8615-3422C86ACD68}" presName="text_4" presStyleLbl="node1" presStyleIdx="3" presStyleCnt="6">
        <dgm:presLayoutVars>
          <dgm:bulletEnabled val="1"/>
        </dgm:presLayoutVars>
      </dgm:prSet>
      <dgm:spPr/>
    </dgm:pt>
    <dgm:pt modelId="{55AC6563-1999-4BA2-BE89-385D7C66B44D}" type="pres">
      <dgm:prSet presAssocID="{A7FD197F-5C64-42C2-8615-3422C86ACD68}" presName="accent_4" presStyleCnt="0"/>
      <dgm:spPr/>
    </dgm:pt>
    <dgm:pt modelId="{1B4B593F-6EF3-4A19-BF27-29E87108AC22}" type="pres">
      <dgm:prSet presAssocID="{A7FD197F-5C64-42C2-8615-3422C86ACD68}" presName="accentRepeatNode" presStyleLbl="solidFgAcc1" presStyleIdx="3" presStyleCnt="6"/>
      <dgm:spPr/>
    </dgm:pt>
    <dgm:pt modelId="{9F13C7FF-91F7-4CA0-B8BB-288330D9CA61}" type="pres">
      <dgm:prSet presAssocID="{9B8678B4-6E09-423B-811A-EB7EB8155132}" presName="text_5" presStyleLbl="node1" presStyleIdx="4" presStyleCnt="6">
        <dgm:presLayoutVars>
          <dgm:bulletEnabled val="1"/>
        </dgm:presLayoutVars>
      </dgm:prSet>
      <dgm:spPr/>
    </dgm:pt>
    <dgm:pt modelId="{C88C7996-D9C9-4611-8914-4C2A9866E1F4}" type="pres">
      <dgm:prSet presAssocID="{9B8678B4-6E09-423B-811A-EB7EB8155132}" presName="accent_5" presStyleCnt="0"/>
      <dgm:spPr/>
    </dgm:pt>
    <dgm:pt modelId="{7EC1E64E-13FE-4381-A12A-C430CACB9D27}" type="pres">
      <dgm:prSet presAssocID="{9B8678B4-6E09-423B-811A-EB7EB8155132}" presName="accentRepeatNode" presStyleLbl="solidFgAcc1" presStyleIdx="4" presStyleCnt="6"/>
      <dgm:spPr/>
    </dgm:pt>
    <dgm:pt modelId="{B8C5F9A9-09D7-4AAD-B2A0-B1EB24D0EBFC}" type="pres">
      <dgm:prSet presAssocID="{896F4E91-8147-4789-B4B9-62E1C4D99F68}" presName="text_6" presStyleLbl="node1" presStyleIdx="5" presStyleCnt="6">
        <dgm:presLayoutVars>
          <dgm:bulletEnabled val="1"/>
        </dgm:presLayoutVars>
      </dgm:prSet>
      <dgm:spPr/>
    </dgm:pt>
    <dgm:pt modelId="{1CC1B794-21D1-47BD-99CF-78B5FD005B1F}" type="pres">
      <dgm:prSet presAssocID="{896F4E91-8147-4789-B4B9-62E1C4D99F68}" presName="accent_6" presStyleCnt="0"/>
      <dgm:spPr/>
    </dgm:pt>
    <dgm:pt modelId="{A0DBD00A-3B2B-4F22-97D6-43D484A1B499}" type="pres">
      <dgm:prSet presAssocID="{896F4E91-8147-4789-B4B9-62E1C4D99F68}" presName="accentRepeatNode" presStyleLbl="solidFgAcc1" presStyleIdx="5" presStyleCnt="6"/>
      <dgm:spPr/>
    </dgm:pt>
  </dgm:ptLst>
  <dgm:cxnLst>
    <dgm:cxn modelId="{C695D308-E8D0-4544-9749-22ABA58BEF73}" type="presOf" srcId="{896F4E91-8147-4789-B4B9-62E1C4D99F68}" destId="{B8C5F9A9-09D7-4AAD-B2A0-B1EB24D0EBFC}" srcOrd="0" destOrd="0" presId="urn:microsoft.com/office/officeart/2008/layout/VerticalCurvedList"/>
    <dgm:cxn modelId="{7AC1610F-7939-4A59-9768-EDAA28D51CF2}" type="presOf" srcId="{6D2F6723-3EB2-4823-8CB1-2B2149D2359B}" destId="{C4ABD182-45FE-4756-A44F-78463B30B3E6}" srcOrd="0" destOrd="0" presId="urn:microsoft.com/office/officeart/2008/layout/VerticalCurvedList"/>
    <dgm:cxn modelId="{D7DF9D17-7305-47FB-98D4-549ADD72296D}" srcId="{6D2F6723-3EB2-4823-8CB1-2B2149D2359B}" destId="{E0E6F8AD-3576-475E-A98C-26EADB6A2DCC}" srcOrd="2" destOrd="0" parTransId="{99BDDC3D-F303-4CC4-8926-7C3F59BA8027}" sibTransId="{1E98A46D-BF79-40A6-93CE-A2527EB9797F}"/>
    <dgm:cxn modelId="{1F4B8A33-9A32-4D67-92C1-06D90008767D}" type="presOf" srcId="{8E0E8A26-97B2-4440-B7F5-104820E6B987}" destId="{5AB3491C-F18B-4C98-A9EE-53AE25631243}" srcOrd="0" destOrd="0" presId="urn:microsoft.com/office/officeart/2008/layout/VerticalCurvedList"/>
    <dgm:cxn modelId="{A77DEA40-EDD6-4A1E-8F76-9EBE15236ECC}" type="presOf" srcId="{4BFA7CB3-8540-4A54-9F48-221D8B2EE1C6}" destId="{6CFE9AD2-B2A6-4AB7-BE68-D631215D1495}" srcOrd="0" destOrd="0" presId="urn:microsoft.com/office/officeart/2008/layout/VerticalCurvedList"/>
    <dgm:cxn modelId="{22D7505D-D824-4A04-A2E9-1624F453F843}" type="presOf" srcId="{7A47C603-2690-4096-8370-5EFECB22CC9E}" destId="{AAED86C7-3E41-4C51-A0C5-D6AFDB674674}" srcOrd="0" destOrd="0" presId="urn:microsoft.com/office/officeart/2008/layout/VerticalCurvedList"/>
    <dgm:cxn modelId="{C8D71A6E-6631-48EA-B469-39F2794D9616}" srcId="{6D2F6723-3EB2-4823-8CB1-2B2149D2359B}" destId="{8E0E8A26-97B2-4440-B7F5-104820E6B987}" srcOrd="0" destOrd="0" parTransId="{606A726C-8AD2-471D-8B39-2034ED967FB1}" sibTransId="{4BFA7CB3-8540-4A54-9F48-221D8B2EE1C6}"/>
    <dgm:cxn modelId="{AEA6B655-CEB9-48F0-86AF-58E36F030D1E}" type="presOf" srcId="{A7FD197F-5C64-42C2-8615-3422C86ACD68}" destId="{6C1397ED-35F6-4637-885F-85CC4EB0538E}" srcOrd="0" destOrd="0" presId="urn:microsoft.com/office/officeart/2008/layout/VerticalCurvedList"/>
    <dgm:cxn modelId="{F9AEA97D-9784-4DF7-AD3D-DD83B09B50D7}" srcId="{6D2F6723-3EB2-4823-8CB1-2B2149D2359B}" destId="{7A47C603-2690-4096-8370-5EFECB22CC9E}" srcOrd="1" destOrd="0" parTransId="{3E8E6238-4FCB-4F13-8E0D-716B897544DF}" sibTransId="{E3A0E063-FF44-4975-8719-99A60D1C12DB}"/>
    <dgm:cxn modelId="{40979D95-CDE6-447B-9E6C-B59E22BCAA7D}" type="presOf" srcId="{9B8678B4-6E09-423B-811A-EB7EB8155132}" destId="{9F13C7FF-91F7-4CA0-B8BB-288330D9CA61}" srcOrd="0" destOrd="0" presId="urn:microsoft.com/office/officeart/2008/layout/VerticalCurvedList"/>
    <dgm:cxn modelId="{621FE0A3-1025-4952-A3FE-52C2484680A8}" type="presOf" srcId="{E0E6F8AD-3576-475E-A98C-26EADB6A2DCC}" destId="{9AF69257-97F1-4B23-B0A1-5B2632D36639}" srcOrd="0" destOrd="0" presId="urn:microsoft.com/office/officeart/2008/layout/VerticalCurvedList"/>
    <dgm:cxn modelId="{D98CCDBA-9299-4789-9A87-82208084F3D7}" srcId="{6D2F6723-3EB2-4823-8CB1-2B2149D2359B}" destId="{896F4E91-8147-4789-B4B9-62E1C4D99F68}" srcOrd="5" destOrd="0" parTransId="{4A164575-7491-45AE-92A9-6ECFD153240F}" sibTransId="{BB2A9C1F-4EF5-4892-8189-0C8CC43CBC17}"/>
    <dgm:cxn modelId="{6BEDCCDA-39E0-443A-9919-CE3C95C67F79}" srcId="{6D2F6723-3EB2-4823-8CB1-2B2149D2359B}" destId="{9B8678B4-6E09-423B-811A-EB7EB8155132}" srcOrd="4" destOrd="0" parTransId="{813A5CB2-827B-43EF-AEB9-3A157BB7D5F5}" sibTransId="{DDE88A4B-6102-4A79-A4E9-61702B40CAB2}"/>
    <dgm:cxn modelId="{04924EFB-4A07-440A-8C4F-C3B2D028A0B3}" srcId="{6D2F6723-3EB2-4823-8CB1-2B2149D2359B}" destId="{A7FD197F-5C64-42C2-8615-3422C86ACD68}" srcOrd="3" destOrd="0" parTransId="{3F5DDBDC-F264-4B66-8587-D6BDAD9140BA}" sibTransId="{A72B0F4E-8A28-4133-A7CC-07FB4F8B23FA}"/>
    <dgm:cxn modelId="{6ED597A4-ABF0-47C7-B0E5-15B8FF32D02C}" type="presParOf" srcId="{C4ABD182-45FE-4756-A44F-78463B30B3E6}" destId="{BA7F39A8-A113-4B67-BEF4-469C98787CFB}" srcOrd="0" destOrd="0" presId="urn:microsoft.com/office/officeart/2008/layout/VerticalCurvedList"/>
    <dgm:cxn modelId="{CDB1A690-2934-4386-A4BB-662FE6D6E3B3}" type="presParOf" srcId="{BA7F39A8-A113-4B67-BEF4-469C98787CFB}" destId="{97E9A21D-BA6F-45EA-9577-A75CE265EC19}" srcOrd="0" destOrd="0" presId="urn:microsoft.com/office/officeart/2008/layout/VerticalCurvedList"/>
    <dgm:cxn modelId="{3F819217-07A1-4ED2-B122-9C9C687F3FD9}" type="presParOf" srcId="{97E9A21D-BA6F-45EA-9577-A75CE265EC19}" destId="{4A53CDC7-5C76-492C-BB1E-A84417B29932}" srcOrd="0" destOrd="0" presId="urn:microsoft.com/office/officeart/2008/layout/VerticalCurvedList"/>
    <dgm:cxn modelId="{13C1F42F-277A-4018-B9BC-597C4A392BA5}" type="presParOf" srcId="{97E9A21D-BA6F-45EA-9577-A75CE265EC19}" destId="{6CFE9AD2-B2A6-4AB7-BE68-D631215D1495}" srcOrd="1" destOrd="0" presId="urn:microsoft.com/office/officeart/2008/layout/VerticalCurvedList"/>
    <dgm:cxn modelId="{7E70EF08-71D2-4786-92EF-8C4C804E78CD}" type="presParOf" srcId="{97E9A21D-BA6F-45EA-9577-A75CE265EC19}" destId="{65B0D5DD-B632-4F37-971C-4E4169CDB9B3}" srcOrd="2" destOrd="0" presId="urn:microsoft.com/office/officeart/2008/layout/VerticalCurvedList"/>
    <dgm:cxn modelId="{7A35A77F-239D-47AE-BEAF-2C44E4CA4FA7}" type="presParOf" srcId="{97E9A21D-BA6F-45EA-9577-A75CE265EC19}" destId="{534F6289-4F7E-4302-8951-21C6B1B66D01}" srcOrd="3" destOrd="0" presId="urn:microsoft.com/office/officeart/2008/layout/VerticalCurvedList"/>
    <dgm:cxn modelId="{6942E280-CE32-4897-849F-29A686B560B3}" type="presParOf" srcId="{BA7F39A8-A113-4B67-BEF4-469C98787CFB}" destId="{5AB3491C-F18B-4C98-A9EE-53AE25631243}" srcOrd="1" destOrd="0" presId="urn:microsoft.com/office/officeart/2008/layout/VerticalCurvedList"/>
    <dgm:cxn modelId="{086BBA2C-A834-45A2-8C75-D8027BF26DEA}" type="presParOf" srcId="{BA7F39A8-A113-4B67-BEF4-469C98787CFB}" destId="{6E958148-4DA8-428D-AB9F-3DB3B5548983}" srcOrd="2" destOrd="0" presId="urn:microsoft.com/office/officeart/2008/layout/VerticalCurvedList"/>
    <dgm:cxn modelId="{95FAED07-D2A9-4A24-B9C0-4396C24427EF}" type="presParOf" srcId="{6E958148-4DA8-428D-AB9F-3DB3B5548983}" destId="{119C0AC3-B83A-4B1F-867E-A8A4E3625BD7}" srcOrd="0" destOrd="0" presId="urn:microsoft.com/office/officeart/2008/layout/VerticalCurvedList"/>
    <dgm:cxn modelId="{CB43E0B8-641A-4EB1-A1CD-5EE736A97DA3}" type="presParOf" srcId="{BA7F39A8-A113-4B67-BEF4-469C98787CFB}" destId="{AAED86C7-3E41-4C51-A0C5-D6AFDB674674}" srcOrd="3" destOrd="0" presId="urn:microsoft.com/office/officeart/2008/layout/VerticalCurvedList"/>
    <dgm:cxn modelId="{1C71FEF6-7BCD-4F34-BA4F-8864EFFE36E4}" type="presParOf" srcId="{BA7F39A8-A113-4B67-BEF4-469C98787CFB}" destId="{F3F58217-3551-4CA9-93E4-35479A30A68B}" srcOrd="4" destOrd="0" presId="urn:microsoft.com/office/officeart/2008/layout/VerticalCurvedList"/>
    <dgm:cxn modelId="{90FE536D-A1E0-41AA-ACDD-6EA9EF7AF4AC}" type="presParOf" srcId="{F3F58217-3551-4CA9-93E4-35479A30A68B}" destId="{6F6CECFD-289C-4EAE-977E-FD39E7CC52DA}" srcOrd="0" destOrd="0" presId="urn:microsoft.com/office/officeart/2008/layout/VerticalCurvedList"/>
    <dgm:cxn modelId="{C89F4670-9ADC-4E23-88BA-1AD40C7694C9}" type="presParOf" srcId="{BA7F39A8-A113-4B67-BEF4-469C98787CFB}" destId="{9AF69257-97F1-4B23-B0A1-5B2632D36639}" srcOrd="5" destOrd="0" presId="urn:microsoft.com/office/officeart/2008/layout/VerticalCurvedList"/>
    <dgm:cxn modelId="{74CFB30C-1019-40F1-A747-E17B9BC432BF}" type="presParOf" srcId="{BA7F39A8-A113-4B67-BEF4-469C98787CFB}" destId="{ADD3343B-54E7-444F-8B11-6B1459B613C7}" srcOrd="6" destOrd="0" presId="urn:microsoft.com/office/officeart/2008/layout/VerticalCurvedList"/>
    <dgm:cxn modelId="{FBD97515-E0CF-474E-85EF-23537BF0C9EF}" type="presParOf" srcId="{ADD3343B-54E7-444F-8B11-6B1459B613C7}" destId="{E675D36F-60E4-4931-BD76-7C56937F8ABB}" srcOrd="0" destOrd="0" presId="urn:microsoft.com/office/officeart/2008/layout/VerticalCurvedList"/>
    <dgm:cxn modelId="{7EB83957-305B-4D34-8D30-FBBE07D69109}" type="presParOf" srcId="{BA7F39A8-A113-4B67-BEF4-469C98787CFB}" destId="{6C1397ED-35F6-4637-885F-85CC4EB0538E}" srcOrd="7" destOrd="0" presId="urn:microsoft.com/office/officeart/2008/layout/VerticalCurvedList"/>
    <dgm:cxn modelId="{A99657FE-6FE9-4E7D-A6B7-E626D0E42FF8}" type="presParOf" srcId="{BA7F39A8-A113-4B67-BEF4-469C98787CFB}" destId="{55AC6563-1999-4BA2-BE89-385D7C66B44D}" srcOrd="8" destOrd="0" presId="urn:microsoft.com/office/officeart/2008/layout/VerticalCurvedList"/>
    <dgm:cxn modelId="{87128C13-0C1B-4B43-A989-08538610B4CD}" type="presParOf" srcId="{55AC6563-1999-4BA2-BE89-385D7C66B44D}" destId="{1B4B593F-6EF3-4A19-BF27-29E87108AC22}" srcOrd="0" destOrd="0" presId="urn:microsoft.com/office/officeart/2008/layout/VerticalCurvedList"/>
    <dgm:cxn modelId="{ACA78C4B-D9E2-44F1-BA91-79F8BCA04C30}" type="presParOf" srcId="{BA7F39A8-A113-4B67-BEF4-469C98787CFB}" destId="{9F13C7FF-91F7-4CA0-B8BB-288330D9CA61}" srcOrd="9" destOrd="0" presId="urn:microsoft.com/office/officeart/2008/layout/VerticalCurvedList"/>
    <dgm:cxn modelId="{C8D5B6E5-EDFD-49DC-AA3F-D39B94A403C8}" type="presParOf" srcId="{BA7F39A8-A113-4B67-BEF4-469C98787CFB}" destId="{C88C7996-D9C9-4611-8914-4C2A9866E1F4}" srcOrd="10" destOrd="0" presId="urn:microsoft.com/office/officeart/2008/layout/VerticalCurvedList"/>
    <dgm:cxn modelId="{16B096DA-C805-4F24-8101-7084AE74BDAF}" type="presParOf" srcId="{C88C7996-D9C9-4611-8914-4C2A9866E1F4}" destId="{7EC1E64E-13FE-4381-A12A-C430CACB9D27}" srcOrd="0" destOrd="0" presId="urn:microsoft.com/office/officeart/2008/layout/VerticalCurvedList"/>
    <dgm:cxn modelId="{10E200FD-AC36-48C9-832F-2DFED29E7C33}" type="presParOf" srcId="{BA7F39A8-A113-4B67-BEF4-469C98787CFB}" destId="{B8C5F9A9-09D7-4AAD-B2A0-B1EB24D0EBFC}" srcOrd="11" destOrd="0" presId="urn:microsoft.com/office/officeart/2008/layout/VerticalCurvedList"/>
    <dgm:cxn modelId="{5225728A-2AA3-4FF4-AECF-617082425133}" type="presParOf" srcId="{BA7F39A8-A113-4B67-BEF4-469C98787CFB}" destId="{1CC1B794-21D1-47BD-99CF-78B5FD005B1F}" srcOrd="12" destOrd="0" presId="urn:microsoft.com/office/officeart/2008/layout/VerticalCurvedList"/>
    <dgm:cxn modelId="{431A7371-EB20-4A00-8CBB-D704A1EB6274}" type="presParOf" srcId="{1CC1B794-21D1-47BD-99CF-78B5FD005B1F}" destId="{A0DBD00A-3B2B-4F22-97D6-43D484A1B49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BA1DC37-552C-4BBB-B47F-A6168FD77632}" type="doc">
      <dgm:prSet loTypeId="urn:microsoft.com/office/officeart/2005/8/layout/pyramid3" loCatId="pyramid" qsTypeId="urn:microsoft.com/office/officeart/2005/8/quickstyle/simple1" qsCatId="simple" csTypeId="urn:microsoft.com/office/officeart/2005/8/colors/accent4_4" csCatId="accent4" phldr="1"/>
      <dgm:spPr/>
    </dgm:pt>
    <dgm:pt modelId="{3EB1B201-C02D-4C0A-AC1F-8938FE87CA8C}">
      <dgm:prSet phldrT="[Tekst]" custT="1"/>
      <dgm:spPr/>
      <dgm:t>
        <a:bodyPr/>
        <a:lstStyle/>
        <a:p>
          <a:r>
            <a:rPr lang="da-DK" sz="1400" b="1" dirty="0"/>
            <a:t>3000</a:t>
          </a:r>
          <a:r>
            <a:rPr lang="da-DK" sz="1400" dirty="0"/>
            <a:t> </a:t>
          </a:r>
          <a:br>
            <a:rPr lang="da-DK" sz="1400" dirty="0"/>
          </a:br>
          <a:r>
            <a:rPr lang="da-DK" sz="1400" dirty="0"/>
            <a:t>aktier</a:t>
          </a:r>
        </a:p>
      </dgm:t>
    </dgm:pt>
    <dgm:pt modelId="{6270DEDC-F153-4110-98A3-3C4CF6FA63C5}" type="parTrans" cxnId="{DB6E9775-F1B5-42EF-B292-AD188E466837}">
      <dgm:prSet/>
      <dgm:spPr/>
      <dgm:t>
        <a:bodyPr/>
        <a:lstStyle/>
        <a:p>
          <a:endParaRPr lang="da-DK"/>
        </a:p>
      </dgm:t>
    </dgm:pt>
    <dgm:pt modelId="{961E747B-8EEA-432A-9040-F1E4AA3A6CD4}" type="sibTrans" cxnId="{DB6E9775-F1B5-42EF-B292-AD188E466837}">
      <dgm:prSet/>
      <dgm:spPr/>
      <dgm:t>
        <a:bodyPr/>
        <a:lstStyle/>
        <a:p>
          <a:endParaRPr lang="da-DK"/>
        </a:p>
      </dgm:t>
    </dgm:pt>
    <dgm:pt modelId="{81214734-F9AF-4271-8848-C1773804EEB9}">
      <dgm:prSet phldrT="[Tekst]" custT="1"/>
      <dgm:spPr/>
      <dgm:t>
        <a:bodyPr/>
        <a:lstStyle/>
        <a:p>
          <a:r>
            <a:rPr lang="da-DK" sz="1400" b="1" dirty="0"/>
            <a:t>2400 </a:t>
          </a:r>
          <a:br>
            <a:rPr lang="da-DK" sz="1400" b="1" dirty="0"/>
          </a:br>
          <a:r>
            <a:rPr lang="da-DK" sz="1400" dirty="0"/>
            <a:t>aktier</a:t>
          </a:r>
        </a:p>
      </dgm:t>
    </dgm:pt>
    <dgm:pt modelId="{4FA81310-707C-4A1E-B4C0-341F8BAE36B0}" type="parTrans" cxnId="{5C6A167D-3C2B-4BBA-8BE7-DC8B2D51A7AB}">
      <dgm:prSet/>
      <dgm:spPr/>
      <dgm:t>
        <a:bodyPr/>
        <a:lstStyle/>
        <a:p>
          <a:endParaRPr lang="da-DK"/>
        </a:p>
      </dgm:t>
    </dgm:pt>
    <dgm:pt modelId="{8E82E2D0-C2C2-4292-91D0-D8308496559D}" type="sibTrans" cxnId="{5C6A167D-3C2B-4BBA-8BE7-DC8B2D51A7AB}">
      <dgm:prSet/>
      <dgm:spPr/>
      <dgm:t>
        <a:bodyPr/>
        <a:lstStyle/>
        <a:p>
          <a:endParaRPr lang="da-DK"/>
        </a:p>
      </dgm:t>
    </dgm:pt>
    <dgm:pt modelId="{3152A110-0E0B-4677-98C4-EBC1A39C8EA1}">
      <dgm:prSet phldrT="[Tekst]" custT="1"/>
      <dgm:spPr/>
      <dgm:t>
        <a:bodyPr/>
        <a:lstStyle/>
        <a:p>
          <a:r>
            <a:rPr lang="da-DK" sz="1400" b="1" dirty="0"/>
            <a:t>1200</a:t>
          </a:r>
          <a:r>
            <a:rPr lang="da-DK" sz="1400" dirty="0"/>
            <a:t> </a:t>
          </a:r>
          <a:br>
            <a:rPr lang="da-DK" sz="1400" dirty="0"/>
          </a:br>
          <a:r>
            <a:rPr lang="da-DK" sz="1400" dirty="0"/>
            <a:t>aktier</a:t>
          </a:r>
        </a:p>
      </dgm:t>
    </dgm:pt>
    <dgm:pt modelId="{DED1BD69-D176-4EFD-8321-0564365197BC}" type="parTrans" cxnId="{97EB7025-9431-492C-BBEF-804E92605721}">
      <dgm:prSet/>
      <dgm:spPr/>
      <dgm:t>
        <a:bodyPr/>
        <a:lstStyle/>
        <a:p>
          <a:endParaRPr lang="da-DK"/>
        </a:p>
      </dgm:t>
    </dgm:pt>
    <dgm:pt modelId="{7207FEFA-41B0-4F01-B574-17F168EA3127}" type="sibTrans" cxnId="{97EB7025-9431-492C-BBEF-804E92605721}">
      <dgm:prSet/>
      <dgm:spPr/>
      <dgm:t>
        <a:bodyPr/>
        <a:lstStyle/>
        <a:p>
          <a:endParaRPr lang="da-DK"/>
        </a:p>
      </dgm:t>
    </dgm:pt>
    <dgm:pt modelId="{1358DCAA-5DB8-488E-82B2-752E00183E62}">
      <dgm:prSet phldrT="[Tekst]" custT="1"/>
      <dgm:spPr/>
      <dgm:t>
        <a:bodyPr/>
        <a:lstStyle/>
        <a:p>
          <a:r>
            <a:rPr lang="da-DK" sz="1400" b="1" dirty="0"/>
            <a:t>400</a:t>
          </a:r>
          <a:r>
            <a:rPr lang="da-DK" sz="1400" dirty="0"/>
            <a:t> </a:t>
          </a:r>
          <a:br>
            <a:rPr lang="da-DK" sz="1400" dirty="0"/>
          </a:br>
          <a:r>
            <a:rPr lang="da-DK" sz="1400" dirty="0"/>
            <a:t>aktier</a:t>
          </a:r>
        </a:p>
      </dgm:t>
    </dgm:pt>
    <dgm:pt modelId="{3C0D52E3-539B-42B2-B971-814F5CC10C33}" type="parTrans" cxnId="{19C35776-8CF7-467F-80B1-6A699A8CB0E1}">
      <dgm:prSet/>
      <dgm:spPr/>
      <dgm:t>
        <a:bodyPr/>
        <a:lstStyle/>
        <a:p>
          <a:endParaRPr lang="da-DK"/>
        </a:p>
      </dgm:t>
    </dgm:pt>
    <dgm:pt modelId="{0F601BB3-4232-4688-A323-42AB3D4FF3D5}" type="sibTrans" cxnId="{19C35776-8CF7-467F-80B1-6A699A8CB0E1}">
      <dgm:prSet/>
      <dgm:spPr/>
      <dgm:t>
        <a:bodyPr/>
        <a:lstStyle/>
        <a:p>
          <a:endParaRPr lang="da-DK"/>
        </a:p>
      </dgm:t>
    </dgm:pt>
    <dgm:pt modelId="{497F5AFB-E706-44C7-96C9-6D9C9407BB8D}">
      <dgm:prSet phldrT="[Tekst]" custT="1"/>
      <dgm:spPr/>
      <dgm:t>
        <a:bodyPr tIns="72000" anchor="t"/>
        <a:lstStyle/>
        <a:p>
          <a:r>
            <a:rPr lang="da-DK" sz="1400" b="1" dirty="0"/>
            <a:t>60-90</a:t>
          </a:r>
          <a:r>
            <a:rPr lang="da-DK" sz="1400" dirty="0"/>
            <a:t> </a:t>
          </a:r>
          <a:r>
            <a:rPr lang="da-DK" sz="1300" dirty="0"/>
            <a:t>aktier</a:t>
          </a:r>
          <a:br>
            <a:rPr lang="da-DK" sz="1400" dirty="0"/>
          </a:br>
          <a:endParaRPr lang="da-DK" sz="1400" dirty="0"/>
        </a:p>
      </dgm:t>
    </dgm:pt>
    <dgm:pt modelId="{84B00DBF-1714-4956-8413-FA36901EBB3F}" type="parTrans" cxnId="{263DBD68-B330-427D-919A-39F608DD1D2A}">
      <dgm:prSet/>
      <dgm:spPr/>
      <dgm:t>
        <a:bodyPr/>
        <a:lstStyle/>
        <a:p>
          <a:endParaRPr lang="da-DK"/>
        </a:p>
      </dgm:t>
    </dgm:pt>
    <dgm:pt modelId="{88AF858C-53C0-4DB0-8DFE-F69DFC41185D}" type="sibTrans" cxnId="{263DBD68-B330-427D-919A-39F608DD1D2A}">
      <dgm:prSet/>
      <dgm:spPr/>
      <dgm:t>
        <a:bodyPr/>
        <a:lstStyle/>
        <a:p>
          <a:endParaRPr lang="da-DK"/>
        </a:p>
      </dgm:t>
    </dgm:pt>
    <dgm:pt modelId="{77E5BED3-D2B3-4A49-9547-AE2B4A2BE30C}" type="pres">
      <dgm:prSet presAssocID="{6BA1DC37-552C-4BBB-B47F-A6168FD77632}" presName="Name0" presStyleCnt="0">
        <dgm:presLayoutVars>
          <dgm:dir/>
          <dgm:animLvl val="lvl"/>
          <dgm:resizeHandles val="exact"/>
        </dgm:presLayoutVars>
      </dgm:prSet>
      <dgm:spPr/>
    </dgm:pt>
    <dgm:pt modelId="{37B53BCE-CEB5-4FEF-A14F-D1F0CD7145D8}" type="pres">
      <dgm:prSet presAssocID="{3EB1B201-C02D-4C0A-AC1F-8938FE87CA8C}" presName="Name8" presStyleCnt="0"/>
      <dgm:spPr/>
    </dgm:pt>
    <dgm:pt modelId="{58F2BA3D-C71E-41AB-BA58-A083728F914E}" type="pres">
      <dgm:prSet presAssocID="{3EB1B201-C02D-4C0A-AC1F-8938FE87CA8C}" presName="level" presStyleLbl="node1" presStyleIdx="0" presStyleCnt="5" custLinFactNeighborX="147">
        <dgm:presLayoutVars>
          <dgm:chMax val="1"/>
          <dgm:bulletEnabled val="1"/>
        </dgm:presLayoutVars>
      </dgm:prSet>
      <dgm:spPr/>
    </dgm:pt>
    <dgm:pt modelId="{EA47B916-EC91-4CBA-8B8B-9F718A684882}" type="pres">
      <dgm:prSet presAssocID="{3EB1B201-C02D-4C0A-AC1F-8938FE87CA8C}" presName="levelTx" presStyleLbl="revTx" presStyleIdx="0" presStyleCnt="0">
        <dgm:presLayoutVars>
          <dgm:chMax val="1"/>
          <dgm:bulletEnabled val="1"/>
        </dgm:presLayoutVars>
      </dgm:prSet>
      <dgm:spPr/>
    </dgm:pt>
    <dgm:pt modelId="{A5A1EDEB-544E-4F2E-B3C8-1BAD8208AB8F}" type="pres">
      <dgm:prSet presAssocID="{81214734-F9AF-4271-8848-C1773804EEB9}" presName="Name8" presStyleCnt="0"/>
      <dgm:spPr/>
    </dgm:pt>
    <dgm:pt modelId="{08DB5F92-5943-417F-B1A8-EFE0B5C3CB2D}" type="pres">
      <dgm:prSet presAssocID="{81214734-F9AF-4271-8848-C1773804EEB9}" presName="level" presStyleLbl="node1" presStyleIdx="1" presStyleCnt="5">
        <dgm:presLayoutVars>
          <dgm:chMax val="1"/>
          <dgm:bulletEnabled val="1"/>
        </dgm:presLayoutVars>
      </dgm:prSet>
      <dgm:spPr/>
    </dgm:pt>
    <dgm:pt modelId="{D5921061-F322-4324-AC87-44E61D09C380}" type="pres">
      <dgm:prSet presAssocID="{81214734-F9AF-4271-8848-C1773804EEB9}" presName="levelTx" presStyleLbl="revTx" presStyleIdx="0" presStyleCnt="0">
        <dgm:presLayoutVars>
          <dgm:chMax val="1"/>
          <dgm:bulletEnabled val="1"/>
        </dgm:presLayoutVars>
      </dgm:prSet>
      <dgm:spPr/>
    </dgm:pt>
    <dgm:pt modelId="{95752705-2C19-4D02-A2F6-77D350C7C9CC}" type="pres">
      <dgm:prSet presAssocID="{3152A110-0E0B-4677-98C4-EBC1A39C8EA1}" presName="Name8" presStyleCnt="0"/>
      <dgm:spPr/>
    </dgm:pt>
    <dgm:pt modelId="{7D05AACB-5E16-47F1-B750-B4CACBC44A7C}" type="pres">
      <dgm:prSet presAssocID="{3152A110-0E0B-4677-98C4-EBC1A39C8EA1}" presName="level" presStyleLbl="node1" presStyleIdx="2" presStyleCnt="5">
        <dgm:presLayoutVars>
          <dgm:chMax val="1"/>
          <dgm:bulletEnabled val="1"/>
        </dgm:presLayoutVars>
      </dgm:prSet>
      <dgm:spPr/>
    </dgm:pt>
    <dgm:pt modelId="{3F9C2F52-0D0A-4315-9B07-82E95EB8DE9A}" type="pres">
      <dgm:prSet presAssocID="{3152A110-0E0B-4677-98C4-EBC1A39C8EA1}" presName="levelTx" presStyleLbl="revTx" presStyleIdx="0" presStyleCnt="0">
        <dgm:presLayoutVars>
          <dgm:chMax val="1"/>
          <dgm:bulletEnabled val="1"/>
        </dgm:presLayoutVars>
      </dgm:prSet>
      <dgm:spPr/>
    </dgm:pt>
    <dgm:pt modelId="{050BC1F9-406C-4B5A-869A-C11CC0A2D4C0}" type="pres">
      <dgm:prSet presAssocID="{1358DCAA-5DB8-488E-82B2-752E00183E62}" presName="Name8" presStyleCnt="0"/>
      <dgm:spPr/>
    </dgm:pt>
    <dgm:pt modelId="{9ABB3EEA-897A-4F4E-BBB9-9D80D5F6F38B}" type="pres">
      <dgm:prSet presAssocID="{1358DCAA-5DB8-488E-82B2-752E00183E62}" presName="level" presStyleLbl="node1" presStyleIdx="3" presStyleCnt="5">
        <dgm:presLayoutVars>
          <dgm:chMax val="1"/>
          <dgm:bulletEnabled val="1"/>
        </dgm:presLayoutVars>
      </dgm:prSet>
      <dgm:spPr/>
    </dgm:pt>
    <dgm:pt modelId="{87E64100-DB97-48DE-AAA0-BAB1BF43E384}" type="pres">
      <dgm:prSet presAssocID="{1358DCAA-5DB8-488E-82B2-752E00183E62}" presName="levelTx" presStyleLbl="revTx" presStyleIdx="0" presStyleCnt="0">
        <dgm:presLayoutVars>
          <dgm:chMax val="1"/>
          <dgm:bulletEnabled val="1"/>
        </dgm:presLayoutVars>
      </dgm:prSet>
      <dgm:spPr/>
    </dgm:pt>
    <dgm:pt modelId="{909E91F9-7228-4E5B-86A7-685806DBE819}" type="pres">
      <dgm:prSet presAssocID="{497F5AFB-E706-44C7-96C9-6D9C9407BB8D}" presName="Name8" presStyleCnt="0"/>
      <dgm:spPr/>
    </dgm:pt>
    <dgm:pt modelId="{7025C1B7-07D2-4A43-98DA-D621BE5402F4}" type="pres">
      <dgm:prSet presAssocID="{497F5AFB-E706-44C7-96C9-6D9C9407BB8D}" presName="level" presStyleLbl="node1" presStyleIdx="4" presStyleCnt="5">
        <dgm:presLayoutVars>
          <dgm:chMax val="1"/>
          <dgm:bulletEnabled val="1"/>
        </dgm:presLayoutVars>
      </dgm:prSet>
      <dgm:spPr/>
    </dgm:pt>
    <dgm:pt modelId="{1E4B7469-C6A2-4945-9CF9-51EA42DD4100}" type="pres">
      <dgm:prSet presAssocID="{497F5AFB-E706-44C7-96C9-6D9C9407BB8D}" presName="levelTx" presStyleLbl="revTx" presStyleIdx="0" presStyleCnt="0">
        <dgm:presLayoutVars>
          <dgm:chMax val="1"/>
          <dgm:bulletEnabled val="1"/>
        </dgm:presLayoutVars>
      </dgm:prSet>
      <dgm:spPr/>
    </dgm:pt>
  </dgm:ptLst>
  <dgm:cxnLst>
    <dgm:cxn modelId="{CF731F0E-452C-4822-A654-B5ECB8BEBA53}" type="presOf" srcId="{1358DCAA-5DB8-488E-82B2-752E00183E62}" destId="{9ABB3EEA-897A-4F4E-BBB9-9D80D5F6F38B}" srcOrd="0" destOrd="0" presId="urn:microsoft.com/office/officeart/2005/8/layout/pyramid3"/>
    <dgm:cxn modelId="{97EB7025-9431-492C-BBEF-804E92605721}" srcId="{6BA1DC37-552C-4BBB-B47F-A6168FD77632}" destId="{3152A110-0E0B-4677-98C4-EBC1A39C8EA1}" srcOrd="2" destOrd="0" parTransId="{DED1BD69-D176-4EFD-8321-0564365197BC}" sibTransId="{7207FEFA-41B0-4F01-B574-17F168EA3127}"/>
    <dgm:cxn modelId="{6C5D603F-C0AF-4472-A0C6-59E0001079B0}" type="presOf" srcId="{3EB1B201-C02D-4C0A-AC1F-8938FE87CA8C}" destId="{58F2BA3D-C71E-41AB-BA58-A083728F914E}" srcOrd="0" destOrd="0" presId="urn:microsoft.com/office/officeart/2005/8/layout/pyramid3"/>
    <dgm:cxn modelId="{263DBD68-B330-427D-919A-39F608DD1D2A}" srcId="{6BA1DC37-552C-4BBB-B47F-A6168FD77632}" destId="{497F5AFB-E706-44C7-96C9-6D9C9407BB8D}" srcOrd="4" destOrd="0" parTransId="{84B00DBF-1714-4956-8413-FA36901EBB3F}" sibTransId="{88AF858C-53C0-4DB0-8DFE-F69DFC41185D}"/>
    <dgm:cxn modelId="{DB6E9775-F1B5-42EF-B292-AD188E466837}" srcId="{6BA1DC37-552C-4BBB-B47F-A6168FD77632}" destId="{3EB1B201-C02D-4C0A-AC1F-8938FE87CA8C}" srcOrd="0" destOrd="0" parTransId="{6270DEDC-F153-4110-98A3-3C4CF6FA63C5}" sibTransId="{961E747B-8EEA-432A-9040-F1E4AA3A6CD4}"/>
    <dgm:cxn modelId="{19C35776-8CF7-467F-80B1-6A699A8CB0E1}" srcId="{6BA1DC37-552C-4BBB-B47F-A6168FD77632}" destId="{1358DCAA-5DB8-488E-82B2-752E00183E62}" srcOrd="3" destOrd="0" parTransId="{3C0D52E3-539B-42B2-B971-814F5CC10C33}" sibTransId="{0F601BB3-4232-4688-A323-42AB3D4FF3D5}"/>
    <dgm:cxn modelId="{5C477A56-73D7-4E04-9889-2A5E372DDE4B}" type="presOf" srcId="{497F5AFB-E706-44C7-96C9-6D9C9407BB8D}" destId="{7025C1B7-07D2-4A43-98DA-D621BE5402F4}" srcOrd="0" destOrd="0" presId="urn:microsoft.com/office/officeart/2005/8/layout/pyramid3"/>
    <dgm:cxn modelId="{1DD8047D-39DD-4A3D-A03D-2DB75125847F}" type="presOf" srcId="{3EB1B201-C02D-4C0A-AC1F-8938FE87CA8C}" destId="{EA47B916-EC91-4CBA-8B8B-9F718A684882}" srcOrd="1" destOrd="0" presId="urn:microsoft.com/office/officeart/2005/8/layout/pyramid3"/>
    <dgm:cxn modelId="{5C6A167D-3C2B-4BBA-8BE7-DC8B2D51A7AB}" srcId="{6BA1DC37-552C-4BBB-B47F-A6168FD77632}" destId="{81214734-F9AF-4271-8848-C1773804EEB9}" srcOrd="1" destOrd="0" parTransId="{4FA81310-707C-4A1E-B4C0-341F8BAE36B0}" sibTransId="{8E82E2D0-C2C2-4292-91D0-D8308496559D}"/>
    <dgm:cxn modelId="{453D818A-4C02-4377-8F8D-624420BE5C77}" type="presOf" srcId="{3152A110-0E0B-4677-98C4-EBC1A39C8EA1}" destId="{3F9C2F52-0D0A-4315-9B07-82E95EB8DE9A}" srcOrd="1" destOrd="0" presId="urn:microsoft.com/office/officeart/2005/8/layout/pyramid3"/>
    <dgm:cxn modelId="{1F4D6DAE-AED1-47A2-B040-0E6B5911D868}" type="presOf" srcId="{497F5AFB-E706-44C7-96C9-6D9C9407BB8D}" destId="{1E4B7469-C6A2-4945-9CF9-51EA42DD4100}" srcOrd="1" destOrd="0" presId="urn:microsoft.com/office/officeart/2005/8/layout/pyramid3"/>
    <dgm:cxn modelId="{0AA2D6BB-3608-4F31-B31B-424D7F2F89D7}" type="presOf" srcId="{81214734-F9AF-4271-8848-C1773804EEB9}" destId="{08DB5F92-5943-417F-B1A8-EFE0B5C3CB2D}" srcOrd="0" destOrd="0" presId="urn:microsoft.com/office/officeart/2005/8/layout/pyramid3"/>
    <dgm:cxn modelId="{B54C74D3-C80D-49F3-9F32-76509DC2D952}" type="presOf" srcId="{3152A110-0E0B-4677-98C4-EBC1A39C8EA1}" destId="{7D05AACB-5E16-47F1-B750-B4CACBC44A7C}" srcOrd="0" destOrd="0" presId="urn:microsoft.com/office/officeart/2005/8/layout/pyramid3"/>
    <dgm:cxn modelId="{BD04EAD4-BFBD-4BF5-A949-E7A3FE03DC51}" type="presOf" srcId="{6BA1DC37-552C-4BBB-B47F-A6168FD77632}" destId="{77E5BED3-D2B3-4A49-9547-AE2B4A2BE30C}" srcOrd="0" destOrd="0" presId="urn:microsoft.com/office/officeart/2005/8/layout/pyramid3"/>
    <dgm:cxn modelId="{6C0344DA-0ECE-4EC1-86CE-8AEE27AE7A68}" type="presOf" srcId="{1358DCAA-5DB8-488E-82B2-752E00183E62}" destId="{87E64100-DB97-48DE-AAA0-BAB1BF43E384}" srcOrd="1" destOrd="0" presId="urn:microsoft.com/office/officeart/2005/8/layout/pyramid3"/>
    <dgm:cxn modelId="{EFC2E4E9-E529-476D-833E-47A13982F864}" type="presOf" srcId="{81214734-F9AF-4271-8848-C1773804EEB9}" destId="{D5921061-F322-4324-AC87-44E61D09C380}" srcOrd="1" destOrd="0" presId="urn:microsoft.com/office/officeart/2005/8/layout/pyramid3"/>
    <dgm:cxn modelId="{D85D5920-72EB-4B95-B25D-06916B4A8D69}" type="presParOf" srcId="{77E5BED3-D2B3-4A49-9547-AE2B4A2BE30C}" destId="{37B53BCE-CEB5-4FEF-A14F-D1F0CD7145D8}" srcOrd="0" destOrd="0" presId="urn:microsoft.com/office/officeart/2005/8/layout/pyramid3"/>
    <dgm:cxn modelId="{70177132-38B1-45A6-A89E-570B6A41AA42}" type="presParOf" srcId="{37B53BCE-CEB5-4FEF-A14F-D1F0CD7145D8}" destId="{58F2BA3D-C71E-41AB-BA58-A083728F914E}" srcOrd="0" destOrd="0" presId="urn:microsoft.com/office/officeart/2005/8/layout/pyramid3"/>
    <dgm:cxn modelId="{86479D60-8952-428A-9800-ABB2CE417220}" type="presParOf" srcId="{37B53BCE-CEB5-4FEF-A14F-D1F0CD7145D8}" destId="{EA47B916-EC91-4CBA-8B8B-9F718A684882}" srcOrd="1" destOrd="0" presId="urn:microsoft.com/office/officeart/2005/8/layout/pyramid3"/>
    <dgm:cxn modelId="{31A227FC-CFB1-4A89-8B37-96772D17E4F2}" type="presParOf" srcId="{77E5BED3-D2B3-4A49-9547-AE2B4A2BE30C}" destId="{A5A1EDEB-544E-4F2E-B3C8-1BAD8208AB8F}" srcOrd="1" destOrd="0" presId="urn:microsoft.com/office/officeart/2005/8/layout/pyramid3"/>
    <dgm:cxn modelId="{BCCA9CEA-95E6-4CA8-8420-709017BB3D29}" type="presParOf" srcId="{A5A1EDEB-544E-4F2E-B3C8-1BAD8208AB8F}" destId="{08DB5F92-5943-417F-B1A8-EFE0B5C3CB2D}" srcOrd="0" destOrd="0" presId="urn:microsoft.com/office/officeart/2005/8/layout/pyramid3"/>
    <dgm:cxn modelId="{9C13CB35-D844-4BCC-8EFC-49051C22C9C3}" type="presParOf" srcId="{A5A1EDEB-544E-4F2E-B3C8-1BAD8208AB8F}" destId="{D5921061-F322-4324-AC87-44E61D09C380}" srcOrd="1" destOrd="0" presId="urn:microsoft.com/office/officeart/2005/8/layout/pyramid3"/>
    <dgm:cxn modelId="{0442DB6F-A241-4A14-966D-B83EBEA007FF}" type="presParOf" srcId="{77E5BED3-D2B3-4A49-9547-AE2B4A2BE30C}" destId="{95752705-2C19-4D02-A2F6-77D350C7C9CC}" srcOrd="2" destOrd="0" presId="urn:microsoft.com/office/officeart/2005/8/layout/pyramid3"/>
    <dgm:cxn modelId="{0E3D75C2-31BA-4EE2-8094-90972BF8136F}" type="presParOf" srcId="{95752705-2C19-4D02-A2F6-77D350C7C9CC}" destId="{7D05AACB-5E16-47F1-B750-B4CACBC44A7C}" srcOrd="0" destOrd="0" presId="urn:microsoft.com/office/officeart/2005/8/layout/pyramid3"/>
    <dgm:cxn modelId="{492F38C2-BF35-4A57-B1F0-37F95B0CAA3E}" type="presParOf" srcId="{95752705-2C19-4D02-A2F6-77D350C7C9CC}" destId="{3F9C2F52-0D0A-4315-9B07-82E95EB8DE9A}" srcOrd="1" destOrd="0" presId="urn:microsoft.com/office/officeart/2005/8/layout/pyramid3"/>
    <dgm:cxn modelId="{03A86DCF-95FB-4A96-907D-B36001F2BC71}" type="presParOf" srcId="{77E5BED3-D2B3-4A49-9547-AE2B4A2BE30C}" destId="{050BC1F9-406C-4B5A-869A-C11CC0A2D4C0}" srcOrd="3" destOrd="0" presId="urn:microsoft.com/office/officeart/2005/8/layout/pyramid3"/>
    <dgm:cxn modelId="{2E860CF8-6C79-4F7E-AC96-7586D3C79F23}" type="presParOf" srcId="{050BC1F9-406C-4B5A-869A-C11CC0A2D4C0}" destId="{9ABB3EEA-897A-4F4E-BBB9-9D80D5F6F38B}" srcOrd="0" destOrd="0" presId="urn:microsoft.com/office/officeart/2005/8/layout/pyramid3"/>
    <dgm:cxn modelId="{68A8F5E8-560C-47F5-B2DD-84A3339CE720}" type="presParOf" srcId="{050BC1F9-406C-4B5A-869A-C11CC0A2D4C0}" destId="{87E64100-DB97-48DE-AAA0-BAB1BF43E384}" srcOrd="1" destOrd="0" presId="urn:microsoft.com/office/officeart/2005/8/layout/pyramid3"/>
    <dgm:cxn modelId="{5BB169B2-01AA-42CC-9163-A313E391B8CA}" type="presParOf" srcId="{77E5BED3-D2B3-4A49-9547-AE2B4A2BE30C}" destId="{909E91F9-7228-4E5B-86A7-685806DBE819}" srcOrd="4" destOrd="0" presId="urn:microsoft.com/office/officeart/2005/8/layout/pyramid3"/>
    <dgm:cxn modelId="{09AD7B92-471B-480B-B5D4-16C2AA2EE012}" type="presParOf" srcId="{909E91F9-7228-4E5B-86A7-685806DBE819}" destId="{7025C1B7-07D2-4A43-98DA-D621BE5402F4}" srcOrd="0" destOrd="0" presId="urn:microsoft.com/office/officeart/2005/8/layout/pyramid3"/>
    <dgm:cxn modelId="{333F1CAA-F64C-491E-A2E7-EEE93B06E938}" type="presParOf" srcId="{909E91F9-7228-4E5B-86A7-685806DBE819}" destId="{1E4B7469-C6A2-4945-9CF9-51EA42DD410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E9AD2-B2A6-4AB7-BE68-D631215D1495}">
      <dsp:nvSpPr>
        <dsp:cNvPr id="0" name=""/>
        <dsp:cNvSpPr/>
      </dsp:nvSpPr>
      <dsp:spPr>
        <a:xfrm>
          <a:off x="-4580055" y="-702237"/>
          <a:ext cx="5455852" cy="5455852"/>
        </a:xfrm>
        <a:prstGeom prst="blockArc">
          <a:avLst>
            <a:gd name="adj1" fmla="val 18900000"/>
            <a:gd name="adj2" fmla="val 2700000"/>
            <a:gd name="adj3" fmla="val 396"/>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B3491C-F18B-4C98-A9EE-53AE25631243}">
      <dsp:nvSpPr>
        <dsp:cNvPr id="0" name=""/>
        <dsp:cNvSpPr/>
      </dsp:nvSpPr>
      <dsp:spPr>
        <a:xfrm>
          <a:off x="327057" y="213345"/>
          <a:ext cx="10370092" cy="426529"/>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557" tIns="60960" rIns="60960" bIns="60960" numCol="1" spcCol="1270" anchor="ctr" anchorCtr="0">
          <a:noAutofit/>
        </a:bodyPr>
        <a:lstStyle/>
        <a:p>
          <a:pPr marL="0" lvl="0" indent="0" algn="l" defTabSz="1066800">
            <a:lnSpc>
              <a:spcPct val="90000"/>
            </a:lnSpc>
            <a:spcBef>
              <a:spcPct val="0"/>
            </a:spcBef>
            <a:spcAft>
              <a:spcPct val="35000"/>
            </a:spcAft>
            <a:buNone/>
          </a:pPr>
          <a:r>
            <a:rPr lang="da-DK" sz="2400" kern="1200" dirty="0"/>
            <a:t>Filosofien bag</a:t>
          </a:r>
        </a:p>
      </dsp:txBody>
      <dsp:txXfrm>
        <a:off x="327057" y="213345"/>
        <a:ext cx="10370092" cy="426529"/>
      </dsp:txXfrm>
    </dsp:sp>
    <dsp:sp modelId="{119C0AC3-B83A-4B1F-867E-A8A4E3625BD7}">
      <dsp:nvSpPr>
        <dsp:cNvPr id="0" name=""/>
        <dsp:cNvSpPr/>
      </dsp:nvSpPr>
      <dsp:spPr>
        <a:xfrm>
          <a:off x="60477" y="160029"/>
          <a:ext cx="533161" cy="533161"/>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ED86C7-3E41-4C51-A0C5-D6AFDB674674}">
      <dsp:nvSpPr>
        <dsp:cNvPr id="0" name=""/>
        <dsp:cNvSpPr/>
      </dsp:nvSpPr>
      <dsp:spPr>
        <a:xfrm>
          <a:off x="677907" y="853058"/>
          <a:ext cx="10019242" cy="426529"/>
        </a:xfrm>
        <a:prstGeom prst="rect">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557" tIns="60960" rIns="60960" bIns="60960" numCol="1" spcCol="1270" anchor="ctr" anchorCtr="0">
          <a:noAutofit/>
        </a:bodyPr>
        <a:lstStyle/>
        <a:p>
          <a:pPr marL="0" lvl="0" indent="0" algn="l" defTabSz="1066800">
            <a:lnSpc>
              <a:spcPct val="90000"/>
            </a:lnSpc>
            <a:spcBef>
              <a:spcPct val="0"/>
            </a:spcBef>
            <a:spcAft>
              <a:spcPct val="35000"/>
            </a:spcAft>
            <a:buNone/>
          </a:pPr>
          <a:r>
            <a:rPr lang="da-DK" sz="2400" kern="1200" dirty="0"/>
            <a:t>Investeringsproces</a:t>
          </a:r>
        </a:p>
      </dsp:txBody>
      <dsp:txXfrm>
        <a:off x="677907" y="853058"/>
        <a:ext cx="10019242" cy="426529"/>
      </dsp:txXfrm>
    </dsp:sp>
    <dsp:sp modelId="{6F6CECFD-289C-4EAE-977E-FD39E7CC52DA}">
      <dsp:nvSpPr>
        <dsp:cNvPr id="0" name=""/>
        <dsp:cNvSpPr/>
      </dsp:nvSpPr>
      <dsp:spPr>
        <a:xfrm>
          <a:off x="411326" y="799742"/>
          <a:ext cx="533161" cy="533161"/>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dsp:style>
    </dsp:sp>
    <dsp:sp modelId="{9AF69257-97F1-4B23-B0A1-5B2632D36639}">
      <dsp:nvSpPr>
        <dsp:cNvPr id="0" name=""/>
        <dsp:cNvSpPr/>
      </dsp:nvSpPr>
      <dsp:spPr>
        <a:xfrm>
          <a:off x="838341" y="1492770"/>
          <a:ext cx="9858808" cy="426529"/>
        </a:xfrm>
        <a:prstGeom prst="rect">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557" tIns="60960" rIns="60960" bIns="60960" numCol="1" spcCol="1270" anchor="ctr" anchorCtr="0">
          <a:noAutofit/>
        </a:bodyPr>
        <a:lstStyle/>
        <a:p>
          <a:pPr marL="0" lvl="0" indent="0" algn="l" defTabSz="1066800">
            <a:lnSpc>
              <a:spcPct val="90000"/>
            </a:lnSpc>
            <a:spcBef>
              <a:spcPct val="0"/>
            </a:spcBef>
            <a:spcAft>
              <a:spcPct val="35000"/>
            </a:spcAft>
            <a:buNone/>
          </a:pPr>
          <a:r>
            <a:rPr lang="da-DK" sz="2400" kern="1200" dirty="0"/>
            <a:t>Et praktisk eksempel</a:t>
          </a:r>
        </a:p>
      </dsp:txBody>
      <dsp:txXfrm>
        <a:off x="838341" y="1492770"/>
        <a:ext cx="9858808" cy="426529"/>
      </dsp:txXfrm>
    </dsp:sp>
    <dsp:sp modelId="{E675D36F-60E4-4931-BD76-7C56937F8ABB}">
      <dsp:nvSpPr>
        <dsp:cNvPr id="0" name=""/>
        <dsp:cNvSpPr/>
      </dsp:nvSpPr>
      <dsp:spPr>
        <a:xfrm>
          <a:off x="571760" y="1439454"/>
          <a:ext cx="533161" cy="533161"/>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dsp:style>
    </dsp:sp>
    <dsp:sp modelId="{6C1397ED-35F6-4637-885F-85CC4EB0538E}">
      <dsp:nvSpPr>
        <dsp:cNvPr id="0" name=""/>
        <dsp:cNvSpPr/>
      </dsp:nvSpPr>
      <dsp:spPr>
        <a:xfrm>
          <a:off x="838341" y="2132078"/>
          <a:ext cx="9858808" cy="426529"/>
        </a:xfrm>
        <a:prstGeom prst="rect">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557" tIns="60960" rIns="60960" bIns="60960" numCol="1" spcCol="1270" anchor="ctr" anchorCtr="0">
          <a:noAutofit/>
        </a:bodyPr>
        <a:lstStyle/>
        <a:p>
          <a:pPr marL="0" lvl="0" indent="0" algn="l" defTabSz="1066800">
            <a:lnSpc>
              <a:spcPct val="90000"/>
            </a:lnSpc>
            <a:spcBef>
              <a:spcPct val="0"/>
            </a:spcBef>
            <a:spcAft>
              <a:spcPct val="35000"/>
            </a:spcAft>
            <a:buNone/>
          </a:pPr>
          <a:r>
            <a:rPr lang="da-DK" sz="2400" kern="1200" dirty="0"/>
            <a:t>Aktuel strategi</a:t>
          </a:r>
        </a:p>
      </dsp:txBody>
      <dsp:txXfrm>
        <a:off x="838341" y="2132078"/>
        <a:ext cx="9858808" cy="426529"/>
      </dsp:txXfrm>
    </dsp:sp>
    <dsp:sp modelId="{1B4B593F-6EF3-4A19-BF27-29E87108AC22}">
      <dsp:nvSpPr>
        <dsp:cNvPr id="0" name=""/>
        <dsp:cNvSpPr/>
      </dsp:nvSpPr>
      <dsp:spPr>
        <a:xfrm>
          <a:off x="571760" y="2078762"/>
          <a:ext cx="533161" cy="533161"/>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dsp:style>
    </dsp:sp>
    <dsp:sp modelId="{9F13C7FF-91F7-4CA0-B8BB-288330D9CA61}">
      <dsp:nvSpPr>
        <dsp:cNvPr id="0" name=""/>
        <dsp:cNvSpPr/>
      </dsp:nvSpPr>
      <dsp:spPr>
        <a:xfrm>
          <a:off x="677907" y="2771790"/>
          <a:ext cx="10019242" cy="426529"/>
        </a:xfrm>
        <a:prstGeom prst="rect">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557" tIns="60960" rIns="60960" bIns="60960" numCol="1" spcCol="1270" anchor="ctr" anchorCtr="0">
          <a:noAutofit/>
        </a:bodyPr>
        <a:lstStyle/>
        <a:p>
          <a:pPr marL="0" lvl="0" indent="0" algn="l" defTabSz="1066800">
            <a:lnSpc>
              <a:spcPct val="90000"/>
            </a:lnSpc>
            <a:spcBef>
              <a:spcPct val="0"/>
            </a:spcBef>
            <a:spcAft>
              <a:spcPct val="35000"/>
            </a:spcAft>
            <a:buNone/>
          </a:pPr>
          <a:r>
            <a:rPr lang="da-DK" sz="2400" kern="1200" dirty="0"/>
            <a:t>Et indblik i porteføljen</a:t>
          </a:r>
        </a:p>
      </dsp:txBody>
      <dsp:txXfrm>
        <a:off x="677907" y="2771790"/>
        <a:ext cx="10019242" cy="426529"/>
      </dsp:txXfrm>
    </dsp:sp>
    <dsp:sp modelId="{7EC1E64E-13FE-4381-A12A-C430CACB9D27}">
      <dsp:nvSpPr>
        <dsp:cNvPr id="0" name=""/>
        <dsp:cNvSpPr/>
      </dsp:nvSpPr>
      <dsp:spPr>
        <a:xfrm>
          <a:off x="411326" y="2718474"/>
          <a:ext cx="533161" cy="533161"/>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dsp:style>
    </dsp:sp>
    <dsp:sp modelId="{B8C5F9A9-09D7-4AAD-B2A0-B1EB24D0EBFC}">
      <dsp:nvSpPr>
        <dsp:cNvPr id="0" name=""/>
        <dsp:cNvSpPr/>
      </dsp:nvSpPr>
      <dsp:spPr>
        <a:xfrm>
          <a:off x="327057" y="3411503"/>
          <a:ext cx="10370092" cy="426529"/>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557" tIns="60960" rIns="60960" bIns="60960" numCol="1" spcCol="1270" anchor="ctr" anchorCtr="0">
          <a:noAutofit/>
        </a:bodyPr>
        <a:lstStyle/>
        <a:p>
          <a:pPr marL="0" lvl="0" indent="0" algn="l" defTabSz="1066800">
            <a:lnSpc>
              <a:spcPct val="90000"/>
            </a:lnSpc>
            <a:spcBef>
              <a:spcPct val="0"/>
            </a:spcBef>
            <a:spcAft>
              <a:spcPct val="35000"/>
            </a:spcAft>
            <a:buNone/>
          </a:pPr>
          <a:r>
            <a:rPr lang="da-DK" sz="2400" kern="1200" dirty="0"/>
            <a:t>Teamet bag</a:t>
          </a:r>
        </a:p>
      </dsp:txBody>
      <dsp:txXfrm>
        <a:off x="327057" y="3411503"/>
        <a:ext cx="10370092" cy="426529"/>
      </dsp:txXfrm>
    </dsp:sp>
    <dsp:sp modelId="{A0DBD00A-3B2B-4F22-97D6-43D484A1B499}">
      <dsp:nvSpPr>
        <dsp:cNvPr id="0" name=""/>
        <dsp:cNvSpPr/>
      </dsp:nvSpPr>
      <dsp:spPr>
        <a:xfrm>
          <a:off x="60477" y="3358187"/>
          <a:ext cx="533161" cy="533161"/>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2BA3D-C71E-41AB-BA58-A083728F914E}">
      <dsp:nvSpPr>
        <dsp:cNvPr id="0" name=""/>
        <dsp:cNvSpPr/>
      </dsp:nvSpPr>
      <dsp:spPr>
        <a:xfrm rot="10800000">
          <a:off x="0" y="0"/>
          <a:ext cx="4421756" cy="868470"/>
        </a:xfrm>
        <a:prstGeom prst="trapezoid">
          <a:avLst>
            <a:gd name="adj" fmla="val 50914"/>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b="1" kern="1200" dirty="0"/>
            <a:t>3000</a:t>
          </a:r>
          <a:r>
            <a:rPr lang="da-DK" sz="1400" kern="1200" dirty="0"/>
            <a:t> </a:t>
          </a:r>
          <a:br>
            <a:rPr lang="da-DK" sz="1400" kern="1200" dirty="0"/>
          </a:br>
          <a:r>
            <a:rPr lang="da-DK" sz="1400" kern="1200" dirty="0"/>
            <a:t>aktier</a:t>
          </a:r>
        </a:p>
      </dsp:txBody>
      <dsp:txXfrm rot="-10800000">
        <a:off x="773807" y="0"/>
        <a:ext cx="2874141" cy="868470"/>
      </dsp:txXfrm>
    </dsp:sp>
    <dsp:sp modelId="{08DB5F92-5943-417F-B1A8-EFE0B5C3CB2D}">
      <dsp:nvSpPr>
        <dsp:cNvPr id="0" name=""/>
        <dsp:cNvSpPr/>
      </dsp:nvSpPr>
      <dsp:spPr>
        <a:xfrm rot="10800000">
          <a:off x="442175" y="868470"/>
          <a:ext cx="3537404" cy="868470"/>
        </a:xfrm>
        <a:prstGeom prst="trapezoid">
          <a:avLst>
            <a:gd name="adj" fmla="val 50914"/>
          </a:avLst>
        </a:prstGeom>
        <a:solidFill>
          <a:schemeClr val="accent4">
            <a:shade val="50000"/>
            <a:hueOff val="-10390"/>
            <a:satOff val="3875"/>
            <a:lumOff val="123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b="1" kern="1200" dirty="0"/>
            <a:t>2400 </a:t>
          </a:r>
          <a:br>
            <a:rPr lang="da-DK" sz="1400" b="1" kern="1200" dirty="0"/>
          </a:br>
          <a:r>
            <a:rPr lang="da-DK" sz="1400" kern="1200" dirty="0"/>
            <a:t>aktier</a:t>
          </a:r>
        </a:p>
      </dsp:txBody>
      <dsp:txXfrm rot="-10800000">
        <a:off x="1061221" y="868470"/>
        <a:ext cx="2299313" cy="868470"/>
      </dsp:txXfrm>
    </dsp:sp>
    <dsp:sp modelId="{7D05AACB-5E16-47F1-B750-B4CACBC44A7C}">
      <dsp:nvSpPr>
        <dsp:cNvPr id="0" name=""/>
        <dsp:cNvSpPr/>
      </dsp:nvSpPr>
      <dsp:spPr>
        <a:xfrm rot="10800000">
          <a:off x="884351" y="1736940"/>
          <a:ext cx="2653053" cy="868470"/>
        </a:xfrm>
        <a:prstGeom prst="trapezoid">
          <a:avLst>
            <a:gd name="adj" fmla="val 50914"/>
          </a:avLst>
        </a:prstGeom>
        <a:solidFill>
          <a:schemeClr val="accent4">
            <a:shade val="50000"/>
            <a:hueOff val="-20779"/>
            <a:satOff val="7750"/>
            <a:lumOff val="247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b="1" kern="1200" dirty="0"/>
            <a:t>1200</a:t>
          </a:r>
          <a:r>
            <a:rPr lang="da-DK" sz="1400" kern="1200" dirty="0"/>
            <a:t> </a:t>
          </a:r>
          <a:br>
            <a:rPr lang="da-DK" sz="1400" kern="1200" dirty="0"/>
          </a:br>
          <a:r>
            <a:rPr lang="da-DK" sz="1400" kern="1200" dirty="0"/>
            <a:t>aktier</a:t>
          </a:r>
        </a:p>
      </dsp:txBody>
      <dsp:txXfrm rot="-10800000">
        <a:off x="1348635" y="1736940"/>
        <a:ext cx="1724484" cy="868470"/>
      </dsp:txXfrm>
    </dsp:sp>
    <dsp:sp modelId="{9ABB3EEA-897A-4F4E-BBB9-9D80D5F6F38B}">
      <dsp:nvSpPr>
        <dsp:cNvPr id="0" name=""/>
        <dsp:cNvSpPr/>
      </dsp:nvSpPr>
      <dsp:spPr>
        <a:xfrm rot="10800000">
          <a:off x="1326526" y="2605410"/>
          <a:ext cx="1768702" cy="868470"/>
        </a:xfrm>
        <a:prstGeom prst="trapezoid">
          <a:avLst>
            <a:gd name="adj" fmla="val 50914"/>
          </a:avLst>
        </a:prstGeom>
        <a:solidFill>
          <a:schemeClr val="accent4">
            <a:shade val="50000"/>
            <a:hueOff val="-20779"/>
            <a:satOff val="7750"/>
            <a:lumOff val="247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b="1" kern="1200" dirty="0"/>
            <a:t>400</a:t>
          </a:r>
          <a:r>
            <a:rPr lang="da-DK" sz="1400" kern="1200" dirty="0"/>
            <a:t> </a:t>
          </a:r>
          <a:br>
            <a:rPr lang="da-DK" sz="1400" kern="1200" dirty="0"/>
          </a:br>
          <a:r>
            <a:rPr lang="da-DK" sz="1400" kern="1200" dirty="0"/>
            <a:t>aktier</a:t>
          </a:r>
        </a:p>
      </dsp:txBody>
      <dsp:txXfrm rot="-10800000">
        <a:off x="1636049" y="2605410"/>
        <a:ext cx="1149656" cy="868470"/>
      </dsp:txXfrm>
    </dsp:sp>
    <dsp:sp modelId="{7025C1B7-07D2-4A43-98DA-D621BE5402F4}">
      <dsp:nvSpPr>
        <dsp:cNvPr id="0" name=""/>
        <dsp:cNvSpPr/>
      </dsp:nvSpPr>
      <dsp:spPr>
        <a:xfrm rot="10800000">
          <a:off x="1768702" y="3473880"/>
          <a:ext cx="884351" cy="868470"/>
        </a:xfrm>
        <a:prstGeom prst="trapezoid">
          <a:avLst>
            <a:gd name="adj" fmla="val 50914"/>
          </a:avLst>
        </a:prstGeom>
        <a:solidFill>
          <a:schemeClr val="accent4">
            <a:shade val="50000"/>
            <a:hueOff val="-10390"/>
            <a:satOff val="3875"/>
            <a:lumOff val="123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72000" rIns="17780" bIns="17780" numCol="1" spcCol="1270" anchor="t" anchorCtr="0">
          <a:noAutofit/>
        </a:bodyPr>
        <a:lstStyle/>
        <a:p>
          <a:pPr marL="0" lvl="0" indent="0" algn="ctr" defTabSz="622300">
            <a:lnSpc>
              <a:spcPct val="90000"/>
            </a:lnSpc>
            <a:spcBef>
              <a:spcPct val="0"/>
            </a:spcBef>
            <a:spcAft>
              <a:spcPct val="35000"/>
            </a:spcAft>
            <a:buNone/>
          </a:pPr>
          <a:r>
            <a:rPr lang="da-DK" sz="1400" b="1" kern="1200" dirty="0"/>
            <a:t>60-90</a:t>
          </a:r>
          <a:r>
            <a:rPr lang="da-DK" sz="1400" kern="1200" dirty="0"/>
            <a:t> </a:t>
          </a:r>
          <a:r>
            <a:rPr lang="da-DK" sz="1300" kern="1200" dirty="0"/>
            <a:t>aktier</a:t>
          </a:r>
          <a:br>
            <a:rPr lang="da-DK" sz="1400" kern="1200" dirty="0"/>
          </a:br>
          <a:endParaRPr lang="da-DK" sz="1400" kern="1200" dirty="0"/>
        </a:p>
      </dsp:txBody>
      <dsp:txXfrm rot="-10800000">
        <a:off x="1768702" y="3473880"/>
        <a:ext cx="884351" cy="86847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E445A25C-D260-4C89-838F-08531FC6E477}"/>
              </a:ext>
            </a:extLst>
          </p:cNvPr>
          <p:cNvSpPr>
            <a:spLocks noGrp="1"/>
          </p:cNvSpPr>
          <p:nvPr>
            <p:ph type="dt" idx="1"/>
          </p:nvPr>
        </p:nvSpPr>
        <p:spPr>
          <a:xfrm>
            <a:off x="4180898" y="10589380"/>
            <a:ext cx="1398682" cy="184755"/>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11 December 2023</a:t>
            </a:fld>
            <a:endParaRPr lang="en-GB" dirty="0"/>
          </a:p>
        </p:txBody>
      </p:sp>
      <p:sp>
        <p:nvSpPr>
          <p:cNvPr id="11" name="Slide Number Placeholder 9">
            <a:extLst>
              <a:ext uri="{FF2B5EF4-FFF2-40B4-BE49-F238E27FC236}">
                <a16:creationId xmlns:a16="http://schemas.microsoft.com/office/drawing/2014/main" id="{28C39D3B-7DD7-41F7-8290-F8D145455FD7}"/>
              </a:ext>
            </a:extLst>
          </p:cNvPr>
          <p:cNvSpPr>
            <a:spLocks noGrp="1"/>
          </p:cNvSpPr>
          <p:nvPr>
            <p:ph type="sldNum" sz="quarter" idx="3"/>
          </p:nvPr>
        </p:nvSpPr>
        <p:spPr>
          <a:xfrm>
            <a:off x="4180898" y="10369401"/>
            <a:ext cx="1398682" cy="184755"/>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‹nr.›</a:t>
            </a:fld>
            <a:endParaRPr lang="en-GB" dirty="0"/>
          </a:p>
        </p:txBody>
      </p:sp>
      <p:sp>
        <p:nvSpPr>
          <p:cNvPr id="12" name="Footer Placeholder 10">
            <a:extLst>
              <a:ext uri="{FF2B5EF4-FFF2-40B4-BE49-F238E27FC236}">
                <a16:creationId xmlns:a16="http://schemas.microsoft.com/office/drawing/2014/main" id="{315EA739-26A5-482B-BAC8-7FD786E1D710}"/>
              </a:ext>
            </a:extLst>
          </p:cNvPr>
          <p:cNvSpPr>
            <a:spLocks noGrp="1"/>
          </p:cNvSpPr>
          <p:nvPr>
            <p:ph type="ftr" sz="quarter" idx="2"/>
          </p:nvPr>
        </p:nvSpPr>
        <p:spPr>
          <a:xfrm>
            <a:off x="392017" y="10589380"/>
            <a:ext cx="3783934" cy="184755"/>
          </a:xfrm>
          <a:prstGeom prst="rect">
            <a:avLst/>
          </a:prstGeom>
        </p:spPr>
        <p:txBody>
          <a:bodyPr vert="horz" lIns="0" tIns="0" rIns="0" bIns="0" rtlCol="0" anchor="t" anchorCtr="0"/>
          <a:lstStyle>
            <a:lvl1pPr algn="l">
              <a:defRPr sz="800">
                <a:latin typeface="+mn-lt"/>
              </a:defRPr>
            </a:lvl1pPr>
          </a:lstStyle>
          <a:p>
            <a:endParaRPr lang="en-GB" dirty="0"/>
          </a:p>
        </p:txBody>
      </p:sp>
      <p:sp>
        <p:nvSpPr>
          <p:cNvPr id="13" name="Header Placeholder 12">
            <a:extLst>
              <a:ext uri="{FF2B5EF4-FFF2-40B4-BE49-F238E27FC236}">
                <a16:creationId xmlns:a16="http://schemas.microsoft.com/office/drawing/2014/main" id="{C67DD944-267B-4EC8-8C3F-F2A2F8394977}"/>
              </a:ext>
            </a:extLst>
          </p:cNvPr>
          <p:cNvSpPr>
            <a:spLocks noGrp="1"/>
          </p:cNvSpPr>
          <p:nvPr>
            <p:ph type="hdr" sz="quarter"/>
          </p:nvPr>
        </p:nvSpPr>
        <p:spPr>
          <a:xfrm>
            <a:off x="392017" y="10369401"/>
            <a:ext cx="3783934" cy="184755"/>
          </a:xfrm>
          <a:prstGeom prst="rect">
            <a:avLst/>
          </a:prstGeom>
        </p:spPr>
        <p:txBody>
          <a:bodyPr vert="horz" lIns="0" tIns="0" rIns="0" bIns="0" rtlCol="0" anchor="t" anchorCtr="0"/>
          <a:lstStyle>
            <a:lvl1pPr algn="l">
              <a:defRPr sz="800">
                <a:latin typeface="+mn-lt"/>
              </a:defRPr>
            </a:lvl1pPr>
          </a:lstStyle>
          <a:p>
            <a:endParaRPr lang="en-GB" dirty="0"/>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Notes Placeholder 7">
            <a:extLst>
              <a:ext uri="{FF2B5EF4-FFF2-40B4-BE49-F238E27FC236}">
                <a16:creationId xmlns:a16="http://schemas.microsoft.com/office/drawing/2014/main" id="{56BF6C73-D1B2-4669-9452-2E71DEDD9298}"/>
              </a:ext>
            </a:extLst>
          </p:cNvPr>
          <p:cNvSpPr>
            <a:spLocks noGrp="1"/>
          </p:cNvSpPr>
          <p:nvPr>
            <p:ph type="body" sz="quarter" idx="3"/>
          </p:nvPr>
        </p:nvSpPr>
        <p:spPr>
          <a:xfrm>
            <a:off x="316169" y="6429687"/>
            <a:ext cx="5390641" cy="3763913"/>
          </a:xfrm>
          <a:prstGeom prst="rect">
            <a:avLst/>
          </a:prstGeom>
        </p:spPr>
        <p:txBody>
          <a:bodyPr vert="horz" lIns="91843" tIns="45921" rIns="91843" bIns="45921"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Slide Image Placeholder 11">
            <a:extLst>
              <a:ext uri="{FF2B5EF4-FFF2-40B4-BE49-F238E27FC236}">
                <a16:creationId xmlns:a16="http://schemas.microsoft.com/office/drawing/2014/main" id="{E6710C80-24BD-4FB8-8B7E-9D6AABEA13E6}"/>
              </a:ext>
            </a:extLst>
          </p:cNvPr>
          <p:cNvSpPr>
            <a:spLocks noGrp="1" noRot="1" noChangeAspect="1"/>
          </p:cNvSpPr>
          <p:nvPr>
            <p:ph type="sldImg" idx="2"/>
          </p:nvPr>
        </p:nvSpPr>
        <p:spPr>
          <a:xfrm>
            <a:off x="-701675" y="1789113"/>
            <a:ext cx="7426325" cy="4178300"/>
          </a:xfrm>
          <a:prstGeom prst="rect">
            <a:avLst/>
          </a:prstGeom>
          <a:noFill/>
          <a:ln w="12700">
            <a:solidFill>
              <a:prstClr val="black"/>
            </a:solidFill>
          </a:ln>
        </p:spPr>
        <p:txBody>
          <a:bodyPr vert="horz" lIns="91843" tIns="45921" rIns="91843" bIns="45921" rtlCol="0" anchor="ctr"/>
          <a:lstStyle/>
          <a:p>
            <a:endParaRPr lang="en-GB"/>
          </a:p>
        </p:txBody>
      </p:sp>
      <p:sp>
        <p:nvSpPr>
          <p:cNvPr id="16" name="Date Placeholder 8">
            <a:extLst>
              <a:ext uri="{FF2B5EF4-FFF2-40B4-BE49-F238E27FC236}">
                <a16:creationId xmlns:a16="http://schemas.microsoft.com/office/drawing/2014/main" id="{BA20134B-8820-4287-90F9-D6E3FB48888E}"/>
              </a:ext>
            </a:extLst>
          </p:cNvPr>
          <p:cNvSpPr>
            <a:spLocks noGrp="1"/>
          </p:cNvSpPr>
          <p:nvPr>
            <p:ph type="dt" idx="1"/>
          </p:nvPr>
        </p:nvSpPr>
        <p:spPr>
          <a:xfrm>
            <a:off x="4180896" y="10589380"/>
            <a:ext cx="1525913" cy="184755"/>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11 December 2023</a:t>
            </a:fld>
            <a:endParaRPr lang="en-GB" sz="800" dirty="0"/>
          </a:p>
        </p:txBody>
      </p:sp>
      <p:sp>
        <p:nvSpPr>
          <p:cNvPr id="17" name="Slide Number Placeholder 9">
            <a:extLst>
              <a:ext uri="{FF2B5EF4-FFF2-40B4-BE49-F238E27FC236}">
                <a16:creationId xmlns:a16="http://schemas.microsoft.com/office/drawing/2014/main" id="{47CFEB5A-E3B0-46E3-AC63-A2EAF7BCF2E7}"/>
              </a:ext>
            </a:extLst>
          </p:cNvPr>
          <p:cNvSpPr>
            <a:spLocks noGrp="1"/>
          </p:cNvSpPr>
          <p:nvPr>
            <p:ph type="sldNum" sz="quarter" idx="5"/>
          </p:nvPr>
        </p:nvSpPr>
        <p:spPr>
          <a:xfrm>
            <a:off x="4180896" y="10369401"/>
            <a:ext cx="1525913" cy="184755"/>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‹nr.›</a:t>
            </a:fld>
            <a:endParaRPr lang="en-GB" sz="800"/>
          </a:p>
        </p:txBody>
      </p:sp>
      <p:sp>
        <p:nvSpPr>
          <p:cNvPr id="18" name="Footer Placeholder 10">
            <a:extLst>
              <a:ext uri="{FF2B5EF4-FFF2-40B4-BE49-F238E27FC236}">
                <a16:creationId xmlns:a16="http://schemas.microsoft.com/office/drawing/2014/main" id="{C06FBA78-DA80-4AD5-B361-2AF08DDA6492}"/>
              </a:ext>
            </a:extLst>
          </p:cNvPr>
          <p:cNvSpPr>
            <a:spLocks noGrp="1"/>
          </p:cNvSpPr>
          <p:nvPr>
            <p:ph type="ftr" sz="quarter" idx="4"/>
          </p:nvPr>
        </p:nvSpPr>
        <p:spPr>
          <a:xfrm>
            <a:off x="310595" y="10589380"/>
            <a:ext cx="3865355" cy="184755"/>
          </a:xfrm>
          <a:prstGeom prst="rect">
            <a:avLst/>
          </a:prstGeom>
        </p:spPr>
        <p:txBody>
          <a:bodyPr vert="horz" lIns="0" tIns="0" rIns="0" bIns="0" rtlCol="0" anchor="t" anchorCtr="0"/>
          <a:lstStyle>
            <a:lvl1pPr algn="l">
              <a:defRPr sz="800">
                <a:latin typeface="+mn-lt"/>
              </a:defRPr>
            </a:lvl1pPr>
          </a:lstStyle>
          <a:p>
            <a:endParaRPr lang="en-GB" sz="800"/>
          </a:p>
        </p:txBody>
      </p:sp>
      <p:sp>
        <p:nvSpPr>
          <p:cNvPr id="19" name="Header Placeholder 12">
            <a:extLst>
              <a:ext uri="{FF2B5EF4-FFF2-40B4-BE49-F238E27FC236}">
                <a16:creationId xmlns:a16="http://schemas.microsoft.com/office/drawing/2014/main" id="{6221039F-34A6-44D4-AA2A-55CC6D710D29}"/>
              </a:ext>
            </a:extLst>
          </p:cNvPr>
          <p:cNvSpPr>
            <a:spLocks noGrp="1"/>
          </p:cNvSpPr>
          <p:nvPr>
            <p:ph type="hdr" sz="quarter"/>
          </p:nvPr>
        </p:nvSpPr>
        <p:spPr>
          <a:xfrm>
            <a:off x="310595" y="10369401"/>
            <a:ext cx="3865355" cy="184755"/>
          </a:xfrm>
          <a:prstGeom prst="rect">
            <a:avLst/>
          </a:prstGeom>
        </p:spPr>
        <p:txBody>
          <a:bodyPr vert="horz" lIns="0" tIns="0" rIns="0" bIns="0" rtlCol="0" anchor="t" anchorCtr="0"/>
          <a:lstStyle>
            <a:lvl1pPr algn="l">
              <a:defRPr sz="800">
                <a:latin typeface="+mn-lt"/>
              </a:defRPr>
            </a:lvl1pPr>
          </a:lstStyle>
          <a:p>
            <a:endParaRPr lang="en-GB" sz="800"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11150" y="1744663"/>
            <a:ext cx="7232650" cy="4068762"/>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a:t>
            </a:fld>
            <a:endParaRPr lang="en-GB" sz="800"/>
          </a:p>
        </p:txBody>
      </p:sp>
    </p:spTree>
    <p:extLst>
      <p:ext uri="{BB962C8B-B14F-4D97-AF65-F5344CB8AC3E}">
        <p14:creationId xmlns:p14="http://schemas.microsoft.com/office/powerpoint/2010/main" val="309054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Meningen her er at illustrere, i hvilken del af en virksomheds livscyklus, vi gerne vil investere. Sliden skal ses i forlængelse af den forrige slide, som viste det i tal (høj stabil profitabilitet, positiv momentum i profitabilitet samt vækst). Dette er markeret med rød stiplet cirkel i grafen</a:t>
            </a:r>
          </a:p>
          <a:p>
            <a:pPr marL="628650" lvl="1" indent="-171450">
              <a:buFont typeface="Arial" panose="020B0604020202020204" pitchFamily="34" charset="0"/>
              <a:buChar char="•"/>
            </a:pPr>
            <a:r>
              <a:rPr lang="da-DK" dirty="0"/>
              <a:t>Der er her tale om hele virksomhedens livscyklus og x-aksen strækker sig derfor potentielt over 100 år. Den røde cirkel kan således godt vare 10-20 år eller mere. Det er her profitten er højest </a:t>
            </a:r>
            <a:r>
              <a:rPr lang="da-DK"/>
              <a:t>og vækstmulighederne er fortsat gode.</a:t>
            </a: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11</a:t>
            </a:fld>
            <a:endParaRPr lang="en-GB" sz="800"/>
          </a:p>
        </p:txBody>
      </p:sp>
    </p:spTree>
    <p:extLst>
      <p:ext uri="{BB962C8B-B14F-4D97-AF65-F5344CB8AC3E}">
        <p14:creationId xmlns:p14="http://schemas.microsoft.com/office/powerpoint/2010/main" val="2100413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b="1" dirty="0"/>
              <a:t>Dette trin er der vi bruger langt det meste af vores tid (en slide som går mere i dybden med punkterne på slide 5)! </a:t>
            </a:r>
            <a:r>
              <a:rPr lang="da-DK" dirty="0"/>
              <a:t>Her forsøger vi at forstå selskabet, og hvorledes det har en vedvarende konkurrencemæssig fordel (fx et stærkt produkt, et stærkt distributionsnetværk, en teknologi eller noget andet, som er svært at efterligne). Med andre ord: er det et selskab som kan opretholde en fornuftig vækst og en høj profit og dermed ”</a:t>
            </a:r>
            <a:r>
              <a:rPr lang="da-DK" dirty="0" err="1"/>
              <a:t>compounde</a:t>
            </a:r>
            <a:r>
              <a:rPr lang="da-DK" dirty="0"/>
              <a:t>” sin kapital (rulle snebolden større og større foran sig) </a:t>
            </a:r>
          </a:p>
          <a:p>
            <a:pPr marL="171450" lvl="0" indent="-171450">
              <a:buFont typeface="Arial" panose="020B0604020202020204" pitchFamily="34" charset="0"/>
              <a:buChar char="•"/>
            </a:pPr>
            <a:r>
              <a:rPr lang="da-DK" dirty="0"/>
              <a:t>Vi bruger metaforer:</a:t>
            </a:r>
          </a:p>
          <a:p>
            <a:pPr marL="628650" lvl="1" indent="-171450">
              <a:buFont typeface="Arial" panose="020B0604020202020204" pitchFamily="34" charset="0"/>
              <a:buChar char="•"/>
            </a:pPr>
            <a:r>
              <a:rPr lang="da-DK" dirty="0"/>
              <a:t>Voldgrav: virksomheden er ”borgen” og selskabets konkurrencemæssige er ”voldgraven”, som holder konkurrenter på afstand. Vi ønsker billedligt talt at investere i selskaber, som har en stor og ekspanderende voldgrav</a:t>
            </a:r>
          </a:p>
          <a:p>
            <a:pPr marL="628650" lvl="1" indent="-171450">
              <a:buFont typeface="Arial" panose="020B0604020202020204" pitchFamily="34" charset="0"/>
              <a:buChar char="•"/>
            </a:pPr>
            <a:r>
              <a:rPr lang="da-DK" dirty="0"/>
              <a:t>Compounder: voldgraven gør selskabet i stand til at opretholde og udbygge den konkurrencemæssige fordel og dermed kan en overnormal indtjening opretholdes og forrentes (</a:t>
            </a:r>
            <a:r>
              <a:rPr lang="da-DK" dirty="0" err="1"/>
              <a:t>compounde</a:t>
            </a:r>
            <a:r>
              <a:rPr lang="da-DK" dirty="0"/>
              <a:t>) over tid (snebolden rulles større)</a:t>
            </a:r>
          </a:p>
          <a:p>
            <a:pPr marL="628650" lvl="1"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Vi ser på mange ting for at identificere et selskab med en stor og voksende voldgrav. Heriblandt:</a:t>
            </a:r>
          </a:p>
          <a:p>
            <a:pPr marL="628650" lvl="1" indent="-171450">
              <a:buFont typeface="Arial" panose="020B0604020202020204" pitchFamily="34" charset="0"/>
              <a:buChar char="•"/>
            </a:pPr>
            <a:r>
              <a:rPr lang="da-DK" b="1" dirty="0"/>
              <a:t>Forståelig forretningsmodel</a:t>
            </a:r>
            <a:r>
              <a:rPr lang="da-DK" dirty="0"/>
              <a:t>: det er udgangspunktet for at kunne forstå om der er tale om et selskab med voldgrav eller ej</a:t>
            </a:r>
          </a:p>
          <a:p>
            <a:pPr marL="628650" lvl="1" indent="-171450">
              <a:buFont typeface="Arial" panose="020B0604020202020204" pitchFamily="34" charset="0"/>
              <a:buChar char="•"/>
            </a:pPr>
            <a:r>
              <a:rPr lang="da-DK" b="1" dirty="0" err="1"/>
              <a:t>Oligopolistisk</a:t>
            </a:r>
            <a:r>
              <a:rPr lang="da-DK" b="1" dirty="0"/>
              <a:t> branchestruktur</a:t>
            </a:r>
            <a:r>
              <a:rPr lang="da-DK" dirty="0"/>
              <a:t>: få spillere = mindre konkurrence = højere priser</a:t>
            </a:r>
          </a:p>
          <a:p>
            <a:pPr marL="628650" lvl="1" indent="-171450">
              <a:buFont typeface="Arial" panose="020B0604020202020204" pitchFamily="34" charset="0"/>
              <a:buChar char="•"/>
            </a:pPr>
            <a:r>
              <a:rPr lang="da-DK" b="1" dirty="0"/>
              <a:t>Netværkseffekt</a:t>
            </a:r>
            <a:r>
              <a:rPr lang="da-DK" dirty="0"/>
              <a:t>: positive netværkseffekter opstår, når flere brugere øger værdien af netværket (tænk Visa: netværket er mere værd for kunden jo flere der anvender Visas netværk, da man så kan bruge sit kort flere steder)</a:t>
            </a:r>
          </a:p>
          <a:p>
            <a:pPr marL="628650" lvl="1" indent="-171450">
              <a:buFont typeface="Arial" panose="020B0604020202020204" pitchFamily="34" charset="0"/>
              <a:buChar char="•"/>
            </a:pPr>
            <a:r>
              <a:rPr lang="da-DK" b="1" dirty="0"/>
              <a:t>Efficient udnyttelse af aktier</a:t>
            </a:r>
            <a:r>
              <a:rPr lang="da-DK" dirty="0"/>
              <a:t>: større output med mindre output = mere profitabelt og mere bæredygtigt</a:t>
            </a:r>
          </a:p>
          <a:p>
            <a:pPr marL="628650" lvl="1" indent="-171450">
              <a:buFont typeface="Arial" panose="020B0604020202020204" pitchFamily="34" charset="0"/>
              <a:buChar char="•"/>
            </a:pPr>
            <a:r>
              <a:rPr lang="da-DK" b="1" dirty="0"/>
              <a:t>Investering i R&amp;D</a:t>
            </a:r>
            <a:r>
              <a:rPr lang="da-DK" dirty="0"/>
              <a:t>: virksomheder som investerer i fremtidig produktforbedringer kan bedre opretholde et stærkt produktudbud og dermed fastholdes eller udbygges sin voldgrav</a:t>
            </a:r>
          </a:p>
          <a:p>
            <a:pPr marL="628650" lvl="1" indent="-171450">
              <a:buFont typeface="Arial" panose="020B0604020202020204" pitchFamily="34" charset="0"/>
              <a:buChar char="•"/>
            </a:pPr>
            <a:r>
              <a:rPr lang="da-DK" b="1" dirty="0"/>
              <a:t>Stærk ledelse</a:t>
            </a:r>
            <a:r>
              <a:rPr lang="da-DK" dirty="0"/>
              <a:t>: sikrer at der sker en god kapitalallokering = kun profitable projekter tages, der overbetales ikke for M&amp;A, og kapital returneres til aktionærer, hvis der ikke er oplagte projekter at investere i. Vi kigger her på ledelsens track </a:t>
            </a:r>
            <a:r>
              <a:rPr lang="da-DK" dirty="0" err="1"/>
              <a:t>record</a:t>
            </a:r>
            <a:r>
              <a:rPr lang="da-DK" dirty="0"/>
              <a:t> samt deres incitamentsstruktur</a:t>
            </a:r>
          </a:p>
          <a:p>
            <a:pPr marL="628650" lvl="1" indent="-171450">
              <a:buFont typeface="Arial" panose="020B0604020202020204" pitchFamily="34" charset="0"/>
              <a:buChar char="•"/>
            </a:pPr>
            <a:r>
              <a:rPr lang="da-DK" b="1" dirty="0"/>
              <a:t>Strukturelle vækstudsigter</a:t>
            </a:r>
            <a:r>
              <a:rPr lang="da-DK" dirty="0"/>
              <a:t>: er der tale om en ”compounder” vil vi gerne have at selskabet er i stand til at vækste højere end markedet, da det forstærker renters-rente effekten og giver grobund for, at aktien kan </a:t>
            </a:r>
            <a:r>
              <a:rPr lang="da-DK" dirty="0" err="1"/>
              <a:t>outperforme</a:t>
            </a:r>
            <a:endParaRPr lang="da-DK" dirty="0"/>
          </a:p>
          <a:p>
            <a:pPr marL="628650" lvl="1" indent="-171450">
              <a:buFont typeface="Arial" panose="020B0604020202020204" pitchFamily="34" charset="0"/>
              <a:buChar char="•"/>
            </a:pPr>
            <a:r>
              <a:rPr lang="da-DK" b="1" dirty="0"/>
              <a:t>Stærk ESG profil</a:t>
            </a:r>
            <a:r>
              <a:rPr lang="da-DK" dirty="0"/>
              <a:t>: kan både skabe grundlaget for vækstmuligheder (eksempelvis grøn omstilling) og som risikostyringsredskab. Et selskab som er god til at håndtere risici indenfor både E, S og G er også en mindre risikabel investering alt andet lige</a:t>
            </a:r>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12</a:t>
            </a:fld>
            <a:endParaRPr lang="en-GB" sz="800"/>
          </a:p>
        </p:txBody>
      </p:sp>
    </p:spTree>
    <p:extLst>
      <p:ext uri="{BB962C8B-B14F-4D97-AF65-F5344CB8AC3E}">
        <p14:creationId xmlns:p14="http://schemas.microsoft.com/office/powerpoint/2010/main" val="2814611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Når vi har identificeret alle de compounders vi finder attraktive og ønsker at investere i, skal porteføljen sammensættes. Her tænker vi meget i risikominimering.</a:t>
            </a:r>
          </a:p>
          <a:p>
            <a:pPr marL="628650" lvl="1" indent="-171450">
              <a:buFont typeface="Arial" panose="020B0604020202020204" pitchFamily="34" charset="0"/>
              <a:buChar char="•"/>
            </a:pPr>
            <a:r>
              <a:rPr lang="da-DK" dirty="0"/>
              <a:t>Vi prøver overordnet set at tage mere risiko (højere beta), når vi har et positivt makrosyn og modsat tager vi mindre risiko, når vi har et negativt makrosyn. Der er her tale om en finjustering/mindre tilt (tommelfingerregel: beta mellem 0,95 og 1,05)</a:t>
            </a:r>
          </a:p>
          <a:p>
            <a:pPr marL="628650" lvl="1" indent="-171450">
              <a:buFont typeface="Arial" panose="020B0604020202020204" pitchFamily="34" charset="0"/>
              <a:buChar char="•"/>
            </a:pPr>
            <a:r>
              <a:rPr lang="da-DK" dirty="0"/>
              <a:t>Vi tjekker at porteføljen som helhed har de </a:t>
            </a:r>
            <a:r>
              <a:rPr lang="da-DK" dirty="0" err="1"/>
              <a:t>faktortilts</a:t>
            </a:r>
            <a:r>
              <a:rPr lang="da-DK" dirty="0"/>
              <a:t> vi ønsker (QARP, nogle gange lidt mere ”vækst” og nogle gange lidt mere ”value”)</a:t>
            </a:r>
          </a:p>
          <a:p>
            <a:pPr marL="628650" lvl="1" indent="-171450">
              <a:buFont typeface="Arial" panose="020B0604020202020204" pitchFamily="34" charset="0"/>
              <a:buChar char="•"/>
            </a:pPr>
            <a:r>
              <a:rPr lang="da-DK" dirty="0"/>
              <a:t>Vi tjekker naturligvis at vi overholder de fastlagte risikorammer for tracking error og ESG)</a:t>
            </a:r>
          </a:p>
          <a:p>
            <a:pPr marL="628650" lvl="1" indent="-171450">
              <a:buFont typeface="Arial" panose="020B0604020202020204" pitchFamily="34" charset="0"/>
              <a:buChar char="•"/>
            </a:pPr>
            <a:r>
              <a:rPr lang="da-DK" dirty="0"/>
              <a:t>Vi har som mål at enkeltaktier ikke skal dominere porteføljens afkast (dette ses også af slide 18, som viser at vi sjældent overvægter et selskab med mere end 2,5%)</a:t>
            </a:r>
          </a:p>
          <a:p>
            <a:pPr marL="628650" lvl="1" indent="-171450">
              <a:buFont typeface="Arial" panose="020B0604020202020204" pitchFamily="34" charset="0"/>
              <a:buChar char="•"/>
            </a:pPr>
            <a:r>
              <a:rPr lang="da-DK" dirty="0"/>
              <a:t>Vi har samme tilgang til sektorer og regioner: helst ingen </a:t>
            </a:r>
            <a:r>
              <a:rPr lang="da-DK" dirty="0" err="1"/>
              <a:t>mega</a:t>
            </a:r>
            <a:r>
              <a:rPr lang="da-DK" dirty="0"/>
              <a:t>-bets her. Afdelingen er tiltænkt som en global bred afdeling.</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13</a:t>
            </a:fld>
            <a:endParaRPr lang="en-GB" sz="800"/>
          </a:p>
        </p:txBody>
      </p:sp>
    </p:spTree>
    <p:extLst>
      <p:ext uri="{BB962C8B-B14F-4D97-AF65-F5344CB8AC3E}">
        <p14:creationId xmlns:p14="http://schemas.microsoft.com/office/powerpoint/2010/main" val="367016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Eksemplet her skulle gerne give et indblik i vores tanker og proces, som vi har beskrevet i de forrige slides. Visa er en klassisk compounder og </a:t>
            </a:r>
            <a:r>
              <a:rPr lang="da-DK" dirty="0" err="1"/>
              <a:t>Citi</a:t>
            </a:r>
            <a:r>
              <a:rPr lang="da-DK" dirty="0"/>
              <a:t> er det modsatte. Parametrene ovenfor er nogle af de parametre, som vi lægger vægt på og har gennemgået i vores investeringsproces</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14</a:t>
            </a:fld>
            <a:endParaRPr lang="en-GB" sz="800"/>
          </a:p>
        </p:txBody>
      </p:sp>
    </p:spTree>
    <p:extLst>
      <p:ext uri="{BB962C8B-B14F-4D97-AF65-F5344CB8AC3E}">
        <p14:creationId xmlns:p14="http://schemas.microsoft.com/office/powerpoint/2010/main" val="223169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Vores overvægte/undervægte på sektorniveau er generelt set styret af graden af compounders (muligheder) samt ESG-restriktioner.</a:t>
            </a:r>
          </a:p>
          <a:p>
            <a:pPr marL="171450" indent="-171450">
              <a:buFont typeface="Arial" panose="020B0604020202020204" pitchFamily="34" charset="0"/>
              <a:buChar char="•"/>
            </a:pPr>
            <a:r>
              <a:rPr lang="da-DK" dirty="0"/>
              <a:t>IT er den sektor, hvor der er flest stærke kvalitetsselskaber og det samme kan siges om ”</a:t>
            </a:r>
            <a:r>
              <a:rPr lang="da-DK" dirty="0" err="1"/>
              <a:t>financial</a:t>
            </a:r>
            <a:r>
              <a:rPr lang="da-DK" dirty="0"/>
              <a:t> services” og ”</a:t>
            </a:r>
            <a:r>
              <a:rPr lang="da-DK" dirty="0" err="1"/>
              <a:t>life</a:t>
            </a:r>
            <a:r>
              <a:rPr lang="da-DK" dirty="0"/>
              <a:t> science” i hhv. finans og sundhed. Begge af disse underbrancher er meget ”</a:t>
            </a:r>
            <a:r>
              <a:rPr lang="da-DK" dirty="0" err="1"/>
              <a:t>tech</a:t>
            </a:r>
            <a:r>
              <a:rPr lang="da-DK" dirty="0"/>
              <a:t>-like” og har mange fællestræk med it og software-sektoren i særdeleshed</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15</a:t>
            </a:fld>
            <a:endParaRPr lang="en-GB" sz="800"/>
          </a:p>
        </p:txBody>
      </p:sp>
    </p:spTree>
    <p:extLst>
      <p:ext uri="{BB962C8B-B14F-4D97-AF65-F5344CB8AC3E}">
        <p14:creationId xmlns:p14="http://schemas.microsoft.com/office/powerpoint/2010/main" val="2272333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Vi forsøger generelt set ikke at tage bets på regioner og lande, men det er naturligt for os at være </a:t>
            </a:r>
            <a:r>
              <a:rPr lang="da-DK" dirty="0" err="1"/>
              <a:t>overvægtet</a:t>
            </a:r>
            <a:r>
              <a:rPr lang="da-DK" dirty="0"/>
              <a:t> Europa og USA, da der er flere kvalitetsselskaber her. Desuden har europæiske selskaber i gennemsnit bedre ESG-ratings, hvorfor en overvægt også er naturlig her</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16</a:t>
            </a:fld>
            <a:endParaRPr lang="en-GB" sz="800"/>
          </a:p>
        </p:txBody>
      </p:sp>
    </p:spTree>
    <p:extLst>
      <p:ext uri="{BB962C8B-B14F-4D97-AF65-F5344CB8AC3E}">
        <p14:creationId xmlns:p14="http://schemas.microsoft.com/office/powerpoint/2010/main" val="68598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Denne slide viser, at vores bets generelt set er ”begrænsede” på enkeltaktieniveau.</a:t>
            </a:r>
          </a:p>
          <a:p>
            <a:pPr marL="171450" indent="-171450">
              <a:buFont typeface="Arial" panose="020B0604020202020204" pitchFamily="34" charset="0"/>
              <a:buChar char="•"/>
            </a:pPr>
            <a:r>
              <a:rPr lang="da-DK" dirty="0"/>
              <a:t>Apple skiller sig ud og vi er ikke investeret af to årsager: 1) ESG rating er BBB og i den lave ende. 2) fundamentalt set synes vi aktien er for dyr vs. den (lave) vækst vi forventer fremadrettet. Vi vil hellere eje Microsoft og Google, som har samme eller lavere værdiansættelse men med højere vækstudsigter.</a:t>
            </a:r>
          </a:p>
          <a:p>
            <a:pPr marL="171450" indent="-171450">
              <a:buFont typeface="Arial" panose="020B0604020202020204" pitchFamily="34" charset="0"/>
              <a:buChar char="•"/>
            </a:pPr>
            <a:r>
              <a:rPr lang="da-DK" dirty="0"/>
              <a:t>Amazon og Meta er fravalgt grundet ESG (Meta er CCC og AMZN er godt nok A men der er en verserende sag vedr. arbejdstagerrettigheder, hvor de ikke vil flytte sig (de slår hårdt ned på ansatte som forsøger at organisere sig)</a:t>
            </a:r>
          </a:p>
          <a:p>
            <a:pPr marL="171450" indent="-171450">
              <a:buFont typeface="Arial" panose="020B0604020202020204" pitchFamily="34" charset="0"/>
              <a:buChar char="•"/>
            </a:pPr>
            <a:r>
              <a:rPr lang="da-DK" dirty="0"/>
              <a:t>TSLA: ESG er også betændt her i vores øjne (arbejdstagerrettigheder) og så er aktien i vores øjne fundamentalt set alt for dyr og kvaliteten ikke høj nok.</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17</a:t>
            </a:fld>
            <a:endParaRPr lang="en-GB" sz="800"/>
          </a:p>
        </p:txBody>
      </p:sp>
    </p:spTree>
    <p:extLst>
      <p:ext uri="{BB962C8B-B14F-4D97-AF65-F5344CB8AC3E}">
        <p14:creationId xmlns:p14="http://schemas.microsoft.com/office/powerpoint/2010/main" val="3327519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Denne slide skal gerne komme igennem med budskabet om QARP: en portefølje med højere kvalitet til ca. samme pris som markedet (her målt ved 12M forward P/E) og med en lavere risiko (</a:t>
            </a:r>
            <a:r>
              <a:rPr lang="da-DK" dirty="0" err="1"/>
              <a:t>volatilitet</a:t>
            </a:r>
            <a:r>
              <a:rPr lang="da-DK" dirty="0"/>
              <a:t> og beta) </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Definition af operationel kvalitet (Holt): vurderer et selskab vs. investeringsuniverset på ROIC-niveau og 5-årig ROIC-stabilitet. Den 1/3 af selskaber, som har den bedste kombination af et højt ROIC-niveau og en høj ROIC-stabilitet vil ligge i kategorien ”høj”. </a:t>
            </a:r>
          </a:p>
          <a:p>
            <a:pPr marL="171450" indent="-171450">
              <a:buFont typeface="Arial" panose="020B0604020202020204" pitchFamily="34" charset="0"/>
              <a:buChar char="•"/>
            </a:pPr>
            <a:r>
              <a:rPr lang="da-DK" dirty="0"/>
              <a:t>Definition af vækst (Holt): vurderer sandsynligheden for, at et selskab har en højere fremtidig cash flow vækst vs. Investeringsuniverset. Parametre som indgår i beregningen er 1) ændringen i historiske cash flows, 2) forecasts for ROIC, 3) normaliseret vækstrate og 4) ”</a:t>
            </a:r>
            <a:r>
              <a:rPr lang="da-DK" dirty="0" err="1"/>
              <a:t>market</a:t>
            </a:r>
            <a:r>
              <a:rPr lang="da-DK" dirty="0"/>
              <a:t> </a:t>
            </a:r>
            <a:r>
              <a:rPr lang="da-DK" dirty="0" err="1"/>
              <a:t>implied</a:t>
            </a:r>
            <a:r>
              <a:rPr lang="da-DK" dirty="0"/>
              <a:t>” normaliseret vækstrate. Det I skal vide er at dette mål forsøger at vurdere et selskabs vækstudsigter ud fra flere forskellige vinkler.</a:t>
            </a:r>
          </a:p>
          <a:p>
            <a:pPr marL="171450" indent="-171450">
              <a:buFont typeface="Arial" panose="020B0604020202020204" pitchFamily="34" charset="0"/>
              <a:buChar char="•"/>
            </a:pPr>
            <a:r>
              <a:rPr lang="da-DK" dirty="0"/>
              <a:t>Definition </a:t>
            </a:r>
            <a:r>
              <a:rPr lang="da-DK" dirty="0" err="1"/>
              <a:t>volatilitet</a:t>
            </a:r>
            <a:r>
              <a:rPr lang="da-DK" dirty="0"/>
              <a:t> (Holt): 90-dages </a:t>
            </a:r>
            <a:r>
              <a:rPr lang="da-DK" dirty="0" err="1"/>
              <a:t>kursvolatilitet</a:t>
            </a:r>
            <a:r>
              <a:rPr lang="da-DK" dirty="0"/>
              <a:t> + 5 års månedlig beta + 5 års månedlig </a:t>
            </a:r>
            <a:r>
              <a:rPr lang="da-DK" dirty="0" err="1"/>
              <a:t>kursvolatilitet</a:t>
            </a:r>
            <a:r>
              <a:rPr lang="da-DK" dirty="0"/>
              <a:t>. </a:t>
            </a:r>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18</a:t>
            </a:fld>
            <a:endParaRPr lang="en-GB" sz="800"/>
          </a:p>
        </p:txBody>
      </p:sp>
    </p:spTree>
    <p:extLst>
      <p:ext uri="{BB962C8B-B14F-4D97-AF65-F5344CB8AC3E}">
        <p14:creationId xmlns:p14="http://schemas.microsoft.com/office/powerpoint/2010/main" val="2117896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MSCI ESG-score: viser vores fravalg af de værste (CCC, B og BB), hvoraf vi godt kan investere i BB men pt. Har fravalgt det. </a:t>
            </a:r>
          </a:p>
          <a:p>
            <a:pPr marL="171450" indent="-171450">
              <a:buFont typeface="Arial" panose="020B0604020202020204" pitchFamily="34" charset="0"/>
              <a:buChar char="•"/>
            </a:pPr>
            <a:r>
              <a:rPr lang="da-DK" dirty="0"/>
              <a:t>CO2-intensiteten: er generel meget lav pga. fraværet af energi-, forsynings- og mineselskaber i porteføljen. </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19</a:t>
            </a:fld>
            <a:endParaRPr lang="en-GB" sz="800"/>
          </a:p>
        </p:txBody>
      </p:sp>
    </p:spTree>
    <p:extLst>
      <p:ext uri="{BB962C8B-B14F-4D97-AF65-F5344CB8AC3E}">
        <p14:creationId xmlns:p14="http://schemas.microsoft.com/office/powerpoint/2010/main" val="1004179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8263" y="1606550"/>
            <a:ext cx="6661150" cy="3748088"/>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Lang akkumuleret erfaring</a:t>
            </a:r>
          </a:p>
          <a:p>
            <a:pPr marL="171450" indent="-171450">
              <a:buFont typeface="Arial" panose="020B0604020202020204" pitchFamily="34" charset="0"/>
              <a:buChar char="•"/>
            </a:pPr>
            <a:r>
              <a:rPr lang="da-DK" dirty="0"/>
              <a:t>Flere øjne på investeringerne</a:t>
            </a:r>
          </a:p>
          <a:p>
            <a:pPr marL="171450" indent="-171450">
              <a:buFont typeface="Arial" panose="020B0604020202020204" pitchFamily="34" charset="0"/>
              <a:buChar char="•"/>
            </a:pPr>
            <a:r>
              <a:rPr lang="da-DK" dirty="0"/>
              <a:t>God sparring med ESG chef (samme kontor)</a:t>
            </a:r>
          </a:p>
          <a:p>
            <a:pPr marL="171450" indent="-171450">
              <a:buFont typeface="Arial" panose="020B0604020202020204" pitchFamily="34" charset="0"/>
              <a:buChar char="•"/>
            </a:pPr>
            <a:r>
              <a:rPr lang="da-DK" dirty="0"/>
              <a:t>Stort og bredt netværk af globale analytikere (til vores kvalitative arbejde med enkeltaktier) og dataleverandører (til vores modeller og </a:t>
            </a:r>
            <a:r>
              <a:rPr lang="da-DK" dirty="0" err="1"/>
              <a:t>screens</a:t>
            </a:r>
            <a:r>
              <a:rPr lang="da-DK" dirty="0"/>
              <a:t>)</a:t>
            </a:r>
          </a:p>
        </p:txBody>
      </p:sp>
      <p:sp>
        <p:nvSpPr>
          <p:cNvPr id="4" name="Pladsholder til slidenummer 3"/>
          <p:cNvSpPr>
            <a:spLocks noGrp="1"/>
          </p:cNvSpPr>
          <p:nvPr>
            <p:ph type="sldNum" sz="quarter" idx="10"/>
          </p:nvPr>
        </p:nvSpPr>
        <p:spPr/>
        <p:txBody>
          <a:bodyPr/>
          <a:lstStyle/>
          <a:p>
            <a:fld id="{69397A78-2358-428F-BAF9-4A390A22B500}" type="slidenum">
              <a:rPr lang="da-DK" smtClean="0"/>
              <a:pPr/>
              <a:t>20</a:t>
            </a:fld>
            <a:endParaRPr lang="da-DK"/>
          </a:p>
        </p:txBody>
      </p:sp>
    </p:spTree>
    <p:extLst>
      <p:ext uri="{BB962C8B-B14F-4D97-AF65-F5344CB8AC3E}">
        <p14:creationId xmlns:p14="http://schemas.microsoft.com/office/powerpoint/2010/main" val="2696443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Vi forsøger at købe stærke kvalitetsselskaber med en </a:t>
            </a:r>
            <a:r>
              <a:rPr lang="da-DK" u="sng" dirty="0"/>
              <a:t>høj stabil indtjening</a:t>
            </a:r>
            <a:r>
              <a:rPr lang="da-DK" dirty="0"/>
              <a:t> og fornuftige </a:t>
            </a:r>
            <a:r>
              <a:rPr lang="da-DK" u="sng" dirty="0"/>
              <a:t>vækstmuligheder</a:t>
            </a:r>
            <a:r>
              <a:rPr lang="da-DK" dirty="0"/>
              <a:t> til en </a:t>
            </a:r>
            <a:r>
              <a:rPr lang="da-DK" u="sng" dirty="0"/>
              <a:t>fair pris</a:t>
            </a:r>
            <a:r>
              <a:rPr lang="da-DK" dirty="0"/>
              <a:t> (QARP)</a:t>
            </a:r>
          </a:p>
          <a:p>
            <a:pPr marL="628650" lvl="1" indent="-171450">
              <a:buFont typeface="Courier New" panose="02070309020205020404" pitchFamily="49" charset="0"/>
              <a:buChar char="o"/>
            </a:pPr>
            <a:r>
              <a:rPr lang="da-DK" dirty="0"/>
              <a:t>Tanken er at identificere de kvalitetsselskaber, som vi tror på kan opretholde deres konkurrencemæssige fordel (stor voldgrav) og dermed overnormale indtjening i mange år frem, så vi opnår en ”renters-rente” effekt af den overnormale indtjening (tænk på en snebold som ruller sig større og større)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dirty="0"/>
              <a:t>Porteføljen indeholder selskaber som er mere profitable end det brede marked til omtrent samme pris (se slide 19)</a:t>
            </a:r>
          </a:p>
          <a:p>
            <a:pPr marL="628650" lvl="1" indent="-171450">
              <a:buFont typeface="Courier New" panose="02070309020205020404" pitchFamily="49" charset="0"/>
              <a:buChar char="o"/>
            </a:pPr>
            <a:endParaRPr lang="da-DK" dirty="0"/>
          </a:p>
          <a:p>
            <a:pPr marL="171450" lvl="0" indent="-171450">
              <a:buFont typeface="Arial" panose="020B0604020202020204" pitchFamily="34" charset="0"/>
              <a:buChar char="•"/>
            </a:pPr>
            <a:r>
              <a:rPr lang="da-DK" dirty="0"/>
              <a:t>Vi er bottom-up fokuseret, dvs. vi tager altid udgangspunkt i det enkelte selskab. Makro/Top-</a:t>
            </a:r>
            <a:r>
              <a:rPr lang="da-DK" dirty="0" err="1"/>
              <a:t>down</a:t>
            </a:r>
            <a:r>
              <a:rPr lang="da-DK" dirty="0"/>
              <a:t> anvendes til risikostyring, når porteføljen dannes (vægtning af aktier og sektorer)</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3</a:t>
            </a:fld>
            <a:endParaRPr lang="en-GB" sz="800"/>
          </a:p>
        </p:txBody>
      </p:sp>
    </p:spTree>
    <p:extLst>
      <p:ext uri="{BB962C8B-B14F-4D97-AF65-F5344CB8AC3E}">
        <p14:creationId xmlns:p14="http://schemas.microsoft.com/office/powerpoint/2010/main" val="3026715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8263" y="1606550"/>
            <a:ext cx="6661150" cy="3748088"/>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Vores team understøttes af et stort globalt netværk af research leverandører, dataleverandører og adgange til virksomheder, analytikere, etc.</a:t>
            </a:r>
          </a:p>
        </p:txBody>
      </p:sp>
      <p:sp>
        <p:nvSpPr>
          <p:cNvPr id="4" name="Pladsholder til slidenummer 3"/>
          <p:cNvSpPr>
            <a:spLocks noGrp="1"/>
          </p:cNvSpPr>
          <p:nvPr>
            <p:ph type="sldNum" sz="quarter" idx="10"/>
          </p:nvPr>
        </p:nvSpPr>
        <p:spPr/>
        <p:txBody>
          <a:bodyPr/>
          <a:lstStyle/>
          <a:p>
            <a:fld id="{69397A78-2358-428F-BAF9-4A390A22B500}" type="slidenum">
              <a:rPr lang="da-DK" smtClean="0"/>
              <a:pPr/>
              <a:t>21</a:t>
            </a:fld>
            <a:endParaRPr lang="da-DK"/>
          </a:p>
        </p:txBody>
      </p:sp>
    </p:spTree>
    <p:extLst>
      <p:ext uri="{BB962C8B-B14F-4D97-AF65-F5344CB8AC3E}">
        <p14:creationId xmlns:p14="http://schemas.microsoft.com/office/powerpoint/2010/main" val="200820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Grafen viser at kvalitetsinvestering har været alfa-genererende over tid</a:t>
            </a:r>
          </a:p>
          <a:p>
            <a:pPr marL="171450" indent="-171450">
              <a:buFont typeface="Arial" panose="020B0604020202020204" pitchFamily="34" charset="0"/>
              <a:buChar char="•"/>
            </a:pPr>
            <a:r>
              <a:rPr lang="da-DK" dirty="0"/>
              <a:t>Grafen viser resultatet af at gå lang de 30% af amerikanske aktier med den højeste operating profit og gå kort de 30% med den laveste operating profit. Data er ”market-cap vægtet”, fra </a:t>
            </a:r>
            <a:r>
              <a:rPr lang="da-DK" dirty="0" err="1"/>
              <a:t>Fama</a:t>
            </a:r>
            <a:r>
              <a:rPr lang="da-DK" dirty="0"/>
              <a:t>-French og er offentligt tilgængelige.</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sz="800"/>
          </a:p>
        </p:txBody>
      </p:sp>
    </p:spTree>
    <p:extLst>
      <p:ext uri="{BB962C8B-B14F-4D97-AF65-F5344CB8AC3E}">
        <p14:creationId xmlns:p14="http://schemas.microsoft.com/office/powerpoint/2010/main" val="7119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Man får 2 ting overordnet:</a:t>
            </a:r>
          </a:p>
          <a:p>
            <a:pPr marL="685800" lvl="1" indent="-228600">
              <a:buFont typeface="+mj-lt"/>
              <a:buAutoNum type="arabicPeriod"/>
            </a:pPr>
            <a:r>
              <a:rPr lang="da-DK" dirty="0"/>
              <a:t>Grundig analyse =&gt; sande kvalitetsselskaber identificeres. For os handler det (som beskrevet på slide 4) om at identificere selskaber som kan opretholde en overnormal indtjening og vækste den mange år frem (igen: som en snebold der ruller sig større og større). Væsentlige elementer er 1) at forstå forretningsmodellen, 2) identificere om selskabet har en vedvarende konkurrencemæssig fordel, 3) om ledelsen er stæk, da det gør at de rigtige beslutninger bliver truffet og kapital allokeres korrekt, samt 4) om der er strukturel vækst fremadrettet for selskabet.</a:t>
            </a:r>
          </a:p>
          <a:p>
            <a:pPr marL="685800" lvl="1" indent="-228600">
              <a:buFont typeface="+mj-lt"/>
              <a:buAutoNum type="arabicPeriod"/>
            </a:pPr>
            <a:r>
              <a:rPr lang="da-DK" dirty="0"/>
              <a:t>Vi køber til den rigtige pris: den grundige analyse samt disciplin sikrer at vi ikke betaler mere end fair </a:t>
            </a:r>
            <a:r>
              <a:rPr lang="da-DK" dirty="0" err="1"/>
              <a:t>value</a:t>
            </a:r>
            <a:r>
              <a:rPr lang="da-DK" dirty="0"/>
              <a:t> for (sande) kvalitetsselskaber</a:t>
            </a:r>
          </a:p>
          <a:p>
            <a:pPr marL="685800" lvl="1" indent="-228600">
              <a:buFont typeface="+mj-lt"/>
              <a:buAutoNum type="arabicPeriod"/>
            </a:pPr>
            <a:endParaRPr lang="da-DK" dirty="0"/>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5</a:t>
            </a:fld>
            <a:endParaRPr lang="en-GB" sz="800"/>
          </a:p>
        </p:txBody>
      </p:sp>
    </p:spTree>
    <p:extLst>
      <p:ext uri="{BB962C8B-B14F-4D97-AF65-F5344CB8AC3E}">
        <p14:creationId xmlns:p14="http://schemas.microsoft.com/office/powerpoint/2010/main" val="244402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Udgangspunkt er MSCI AC World</a:t>
            </a:r>
          </a:p>
          <a:p>
            <a:pPr marL="685800" lvl="1" indent="-228600">
              <a:buFont typeface="+mj-lt"/>
              <a:buAutoNum type="arabicPeriod"/>
            </a:pPr>
            <a:r>
              <a:rPr lang="da-DK" dirty="0"/>
              <a:t>Frascreen selskaber som har stor sandsynlighed for at underperforme (både modellen for regnskabskvalitet og </a:t>
            </a:r>
            <a:r>
              <a:rPr lang="da-DK" dirty="0" err="1"/>
              <a:t>failure</a:t>
            </a:r>
            <a:r>
              <a:rPr lang="da-DK" dirty="0"/>
              <a:t> har historisk været i stand til at identificere tabere og giver således alfa-bidrag)</a:t>
            </a:r>
          </a:p>
          <a:p>
            <a:pPr marL="685800" lvl="1" indent="-228600">
              <a:buFont typeface="+mj-lt"/>
              <a:buAutoNum type="arabicPeriod"/>
            </a:pPr>
            <a:r>
              <a:rPr lang="da-DK" dirty="0"/>
              <a:t>Frascreen på ESG: primært eksklusion men også inklusionskriterier</a:t>
            </a:r>
          </a:p>
          <a:p>
            <a:pPr marL="685800" lvl="1" indent="-228600">
              <a:buFont typeface="+mj-lt"/>
              <a:buAutoNum type="arabicPeriod"/>
            </a:pPr>
            <a:r>
              <a:rPr lang="da-DK" dirty="0"/>
              <a:t>QARP: screen for kvalitet + value og derefter dybere kvalitativ analyse, hvor vi identificerer, om der er tale om strukturel/sand eller cyklisk kvalitet (er det et selskab, som rent faktisk har en voldgrav, eller rider de bare på et cyklisk opsving?)</a:t>
            </a:r>
          </a:p>
          <a:p>
            <a:pPr marL="685800" lvl="1" indent="-228600">
              <a:buFont typeface="+mj-lt"/>
              <a:buAutoNum type="arabicPeriod"/>
            </a:pPr>
            <a:r>
              <a:rPr lang="da-DK" dirty="0"/>
              <a:t>Porteføljedannelse: vægtning af selskaber og sektorer: her optimerer vi afkast vs. risiko (spred afkastmuligheder på tværs af aktier og sektorer) og vores makrosyn inddrages (negativ makrosyn = lavere risiko)</a:t>
            </a:r>
          </a:p>
          <a:p>
            <a:pPr marL="685800" lvl="1" indent="-228600">
              <a:buFont typeface="+mj-lt"/>
              <a:buAutoNum type="arabicPeriod"/>
            </a:pPr>
            <a:endParaRPr lang="da-DK" dirty="0"/>
          </a:p>
          <a:p>
            <a:pPr marL="228600" indent="-228600">
              <a:buFont typeface="+mj-lt"/>
              <a:buAutoNum type="arabicPeriod"/>
            </a:pPr>
            <a:endParaRPr lang="da-DK" dirty="0"/>
          </a:p>
          <a:p>
            <a:pPr marL="171450" indent="-171450">
              <a:buFont typeface="Arial" panose="020B0604020202020204" pitchFamily="34" charset="0"/>
              <a:buChar char="•"/>
            </a:pPr>
            <a:r>
              <a:rPr lang="da-DK" dirty="0"/>
              <a:t>Tragten tager udgangspunkt i antallet af aktier, men tager man i stedet udgangspunkt i en </a:t>
            </a:r>
            <a:r>
              <a:rPr lang="da-DK" dirty="0" err="1"/>
              <a:t>market</a:t>
            </a:r>
            <a:r>
              <a:rPr lang="da-DK" dirty="0"/>
              <a:t> cap-betragtning ser det ud som følger:</a:t>
            </a:r>
          </a:p>
          <a:p>
            <a:pPr marL="628650" lvl="1" indent="-171450">
              <a:buFont typeface="Arial" panose="020B0604020202020204" pitchFamily="34" charset="0"/>
              <a:buChar char="•"/>
            </a:pPr>
            <a:r>
              <a:rPr lang="da-DK" dirty="0"/>
              <a:t>Fra 2400 til 1200 aktier = fra 93% til 65% af MSCI </a:t>
            </a:r>
            <a:r>
              <a:rPr lang="da-DK" dirty="0" err="1"/>
              <a:t>market</a:t>
            </a:r>
            <a:r>
              <a:rPr lang="da-DK" dirty="0"/>
              <a:t> cap</a:t>
            </a:r>
          </a:p>
          <a:p>
            <a:pPr marL="628650" lvl="1" indent="-171450">
              <a:buFont typeface="Arial" panose="020B0604020202020204" pitchFamily="34" charset="0"/>
              <a:buChar char="•"/>
            </a:pPr>
            <a:r>
              <a:rPr lang="da-DK" dirty="0"/>
              <a:t>Fra 1200 til 400 aktier = fra 65% til 40% af MSCI </a:t>
            </a:r>
            <a:r>
              <a:rPr lang="da-DK" dirty="0" err="1"/>
              <a:t>market</a:t>
            </a:r>
            <a:r>
              <a:rPr lang="da-DK" dirty="0"/>
              <a:t> cap</a:t>
            </a:r>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sz="800"/>
          </a:p>
        </p:txBody>
      </p:sp>
    </p:spTree>
    <p:extLst>
      <p:ext uri="{BB962C8B-B14F-4D97-AF65-F5344CB8AC3E}">
        <p14:creationId xmlns:p14="http://schemas.microsoft.com/office/powerpoint/2010/main" val="1080964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Frascreen selskaber som har stor sandsynlighed for at underperforme (både modellen for regnskabskvalitet og </a:t>
            </a:r>
            <a:r>
              <a:rPr lang="da-DK" dirty="0" err="1"/>
              <a:t>failure</a:t>
            </a:r>
            <a:r>
              <a:rPr lang="da-DK" dirty="0"/>
              <a:t> har historisk været i stand til at identificere tabere og giver således alfa-bidrag)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Regnskabskvalitet</a:t>
            </a:r>
            <a:r>
              <a:rPr lang="da-DK" dirty="0"/>
              <a:t>: Holt model som betragter regnskabskvaliteten i et selskab ud fra hvor meget et selskab forsøger at ”pynte” på regnskabet (bygger på 15 kategorier af regnskabsvariable, hvor selskabet scores vs. regionale peers)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Uregelmæssige ændringer i varelagre, ringe konvertering af regnskabsprofit til reelle cash flows, graden af ”one-offs” i regnskabet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err="1"/>
              <a:t>Failure</a:t>
            </a:r>
            <a:r>
              <a:rPr lang="da-DK" b="1" dirty="0"/>
              <a:t> model</a:t>
            </a:r>
            <a:r>
              <a:rPr lang="da-DK" dirty="0"/>
              <a:t>: </a:t>
            </a:r>
            <a:r>
              <a:rPr lang="da-DK" dirty="0" err="1"/>
              <a:t>Empirical</a:t>
            </a:r>
            <a:r>
              <a:rPr lang="da-DK" dirty="0"/>
              <a:t> Research model som kigger på flere elementer: værdiansættelse, kvalitet, kapital allokering samt </a:t>
            </a:r>
            <a:r>
              <a:rPr lang="da-DK" dirty="0" err="1"/>
              <a:t>sentiment</a:t>
            </a:r>
            <a:r>
              <a:rPr lang="da-DK" dirty="0"/>
              <a:t>/momentum. Især </a:t>
            </a:r>
            <a:r>
              <a:rPr lang="da-DK" dirty="0" err="1"/>
              <a:t>sentiment</a:t>
            </a:r>
            <a:r>
              <a:rPr lang="da-DK" dirty="0"/>
              <a:t> er vigtig og her ses der på graden af shorts,, uforklarlige kursudsving, hvor negativt ladet aktien omtales i medierne, etc. Kun de selskaber som scorer absolut værst optræder på denne liste (ca. 150 DM aktier ud af 1500 i MSCI World). Der er en tilsvarende model til EM aktier. </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7</a:t>
            </a:fld>
            <a:endParaRPr lang="en-GB" sz="800"/>
          </a:p>
        </p:txBody>
      </p:sp>
    </p:spTree>
    <p:extLst>
      <p:ext uri="{BB962C8B-B14F-4D97-AF65-F5344CB8AC3E}">
        <p14:creationId xmlns:p14="http://schemas.microsoft.com/office/powerpoint/2010/main" val="200727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ESG inkluderer 3 elementer for os: eksklusion, inklusion og aktivt ejerskab – illustreret ovenfor til høje og udførligt forklaret til venstre</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8</a:t>
            </a:fld>
            <a:endParaRPr lang="en-GB" sz="800"/>
          </a:p>
        </p:txBody>
      </p:sp>
    </p:spTree>
    <p:extLst>
      <p:ext uri="{BB962C8B-B14F-4D97-AF65-F5344CB8AC3E}">
        <p14:creationId xmlns:p14="http://schemas.microsoft.com/office/powerpoint/2010/main" val="251363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ESG er mere end et enkelt trin i en investeringsproces.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Vi vurderer løbende ESG i alle vores investeringer og modtager daglige </a:t>
            </a:r>
            <a:r>
              <a:rPr lang="da-DK" dirty="0" err="1"/>
              <a:t>updates</a:t>
            </a:r>
            <a:r>
              <a:rPr lang="da-DK" dirty="0"/>
              <a:t> på udviklingen i de enkelte selskaber.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Vi er også kritiske og sammenholder kilder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Udover de klart definerede regler anvender vi også sund fornuft og til tider ekskluderer vi også selskaber, som vi ikke er trygge ved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Et eksempel fra tidligere er 3M, som vi solgte fra til trods for, at den var AAA </a:t>
            </a:r>
            <a:r>
              <a:rPr lang="da-DK" dirty="0" err="1"/>
              <a:t>rated</a:t>
            </a:r>
            <a:r>
              <a:rPr lang="da-DK" dirty="0"/>
              <a:t>. Vi solgte den grundet en lang række sager vedrørende forurening med PFAS samt et søgsmål vedrørende defekte ørepropper til militæret, som havde resulteret i en lang række høreskader over årene. Med andre ord prøver vi på at gå et spadestik dybere end hvad modellens ”output” fortæller os og vi undersøger om der er ting og sager, som modellen ikke fanger.</a:t>
            </a:r>
          </a:p>
          <a:p>
            <a:endParaRPr lang="da-DK" dirty="0"/>
          </a:p>
          <a:p>
            <a:pPr marL="171450" indent="-171450">
              <a:buFont typeface="Arial" panose="020B0604020202020204" pitchFamily="34" charset="0"/>
              <a:buChar char="•"/>
            </a:pPr>
            <a:r>
              <a:rPr lang="da-DK" dirty="0"/>
              <a:t>ESG er også fornuftigt fra en afkast/risiko betragtning. </a:t>
            </a:r>
          </a:p>
          <a:p>
            <a:pPr marL="628650" lvl="1" indent="-171450">
              <a:buFont typeface="Arial" panose="020B0604020202020204" pitchFamily="34" charset="0"/>
              <a:buChar char="•"/>
            </a:pPr>
            <a:r>
              <a:rPr lang="da-DK" dirty="0"/>
              <a:t>Kilde til afkast: fx grøn omstilling</a:t>
            </a:r>
          </a:p>
          <a:p>
            <a:pPr marL="628650" lvl="1" indent="-171450">
              <a:buFont typeface="Arial" panose="020B0604020202020204" pitchFamily="34" charset="0"/>
              <a:buChar char="•"/>
            </a:pPr>
            <a:r>
              <a:rPr lang="da-DK" dirty="0"/>
              <a:t>Kilde til risiko: empirisk bevist at stærk ESG rating er forbundet med en lavere investeringsmæssig risiko som aktionær. Vi ser primært ESG som en kilde til risikostyring.</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9</a:t>
            </a:fld>
            <a:endParaRPr lang="en-GB" sz="800"/>
          </a:p>
        </p:txBody>
      </p:sp>
    </p:spTree>
    <p:extLst>
      <p:ext uri="{BB962C8B-B14F-4D97-AF65-F5344CB8AC3E}">
        <p14:creationId xmlns:p14="http://schemas.microsoft.com/office/powerpoint/2010/main" val="145339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denne trin laver vi den første (kvantitative) screen for kvalitet til en fair pris:</a:t>
            </a:r>
          </a:p>
          <a:p>
            <a:pPr marL="628650" lvl="1" indent="-171450">
              <a:buFont typeface="Arial" panose="020B0604020202020204" pitchFamily="34" charset="0"/>
              <a:buChar char="•"/>
            </a:pPr>
            <a:r>
              <a:rPr lang="da-DK" b="1" dirty="0"/>
              <a:t>Kvalitet</a:t>
            </a:r>
            <a:r>
              <a:rPr lang="da-DK" dirty="0"/>
              <a:t>: vi anvender Holts framework, som definerer et højt kvalitetsselskab som et selskab, der har en return on </a:t>
            </a:r>
            <a:r>
              <a:rPr lang="da-DK" dirty="0" err="1"/>
              <a:t>Invested</a:t>
            </a:r>
            <a:r>
              <a:rPr lang="da-DK" dirty="0"/>
              <a:t> </a:t>
            </a:r>
            <a:r>
              <a:rPr lang="da-DK" dirty="0" err="1"/>
              <a:t>capital</a:t>
            </a:r>
            <a:r>
              <a:rPr lang="da-DK" dirty="0"/>
              <a:t> (ROIC) på mere end 8% på minimum 5 år i træk, </a:t>
            </a:r>
            <a:r>
              <a:rPr lang="da-DK" dirty="0" err="1"/>
              <a:t>volatiliteten</a:t>
            </a:r>
            <a:r>
              <a:rPr lang="da-DK" dirty="0"/>
              <a:t> i ROIC skal være lav og </a:t>
            </a:r>
            <a:r>
              <a:rPr lang="da-DK" dirty="0" err="1"/>
              <a:t>spreadet</a:t>
            </a:r>
            <a:r>
              <a:rPr lang="da-DK" dirty="0"/>
              <a:t> mellem ROIC og kapitalomkostningerne må ikke falde mere end 10% for et givet år (der skal gerne være en positiv udvikling)</a:t>
            </a:r>
          </a:p>
          <a:p>
            <a:pPr marL="628650" lvl="1" indent="-171450">
              <a:buFont typeface="Arial" panose="020B0604020202020204" pitchFamily="34" charset="0"/>
              <a:buChar char="•"/>
            </a:pPr>
            <a:r>
              <a:rPr lang="da-DK" b="1" dirty="0"/>
              <a:t>Værdiansættelse</a:t>
            </a:r>
            <a:r>
              <a:rPr lang="da-DK" dirty="0"/>
              <a:t>: Vi anvender Holts DCF-model samt kombinerer med 5 og 10 års multiple-analyse vs. peers og egen historik.</a:t>
            </a:r>
          </a:p>
          <a:p>
            <a:pPr marL="628650" lvl="1" indent="-171450">
              <a:buFont typeface="Arial" panose="020B0604020202020204" pitchFamily="34" charset="0"/>
              <a:buChar char="•"/>
            </a:pPr>
            <a:endParaRPr lang="da-DK" dirty="0"/>
          </a:p>
          <a:p>
            <a:pPr marL="171450" lvl="0" indent="-171450">
              <a:buFont typeface="Arial" panose="020B0604020202020204" pitchFamily="34" charset="0"/>
              <a:buChar char="•"/>
            </a:pPr>
            <a:r>
              <a:rPr lang="da-DK" dirty="0"/>
              <a:t>Meningen er at reducere investeringsuniverset ved at identificere stærke selskaber til en fair pris, som vi kan tage videre til den mere dybdegående fundamentale analyse</a:t>
            </a:r>
          </a:p>
          <a:p>
            <a:pPr marL="171450" lvl="0" indent="-171450">
              <a:buFont typeface="Arial" panose="020B0604020202020204" pitchFamily="34" charset="0"/>
              <a:buChar char="•"/>
            </a:pPr>
            <a:endParaRPr lang="da-DK" dirty="0"/>
          </a:p>
          <a:p>
            <a:pPr marL="171450" lvl="0" indent="-171450">
              <a:buFont typeface="Arial" panose="020B0604020202020204" pitchFamily="34" charset="0"/>
              <a:buChar char="•"/>
            </a:pPr>
            <a:r>
              <a:rPr lang="da-DK" dirty="0"/>
              <a:t>Note: Return On </a:t>
            </a:r>
            <a:r>
              <a:rPr lang="da-DK" dirty="0" err="1"/>
              <a:t>Invested</a:t>
            </a:r>
            <a:r>
              <a:rPr lang="da-DK" dirty="0"/>
              <a:t> Capital, ROIC, er et nøgletal som fremkommer ved at dividere selskabets driftsindtjening med den totale investerede kapital (</a:t>
            </a:r>
            <a:r>
              <a:rPr lang="da-DK" dirty="0" err="1"/>
              <a:t>gæld+egenkapital</a:t>
            </a:r>
            <a:r>
              <a:rPr lang="da-DK" dirty="0"/>
              <a:t>), og den giver således et billede af hvor god selskabet er til at forrente den investerede kapital.</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10</a:t>
            </a:fld>
            <a:endParaRPr lang="en-GB" sz="800"/>
          </a:p>
        </p:txBody>
      </p:sp>
    </p:spTree>
    <p:extLst>
      <p:ext uri="{BB962C8B-B14F-4D97-AF65-F5344CB8AC3E}">
        <p14:creationId xmlns:p14="http://schemas.microsoft.com/office/powerpoint/2010/main" val="336018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m. billede og hvid teks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F4920C91-A9E0-4614-AD42-43CAAC62A21D}"/>
              </a:ext>
            </a:extLst>
          </p:cNvPr>
          <p:cNvSpPr>
            <a:spLocks noGrp="1"/>
          </p:cNvSpPr>
          <p:nvPr>
            <p:ph type="pic" sz="quarter" idx="18" hasCustomPrompt="1"/>
          </p:nvPr>
        </p:nvSpPr>
        <p:spPr>
          <a:xfrm>
            <a:off x="2" y="2"/>
            <a:ext cx="12191999" cy="6857999"/>
          </a:xfrm>
          <a:custGeom>
            <a:avLst/>
            <a:gdLst>
              <a:gd name="connsiteX0" fmla="*/ 10857138 w 12191999"/>
              <a:gd name="connsiteY0" fmla="*/ 6277663 h 6857999"/>
              <a:gd name="connsiteX1" fmla="*/ 10857138 w 12191999"/>
              <a:gd name="connsiteY1" fmla="*/ 6341280 h 6857999"/>
              <a:gd name="connsiteX2" fmla="*/ 10814454 w 12191999"/>
              <a:gd name="connsiteY2" fmla="*/ 6354403 h 6857999"/>
              <a:gd name="connsiteX3" fmla="*/ 10781552 w 12191999"/>
              <a:gd name="connsiteY3" fmla="*/ 6318857 h 6857999"/>
              <a:gd name="connsiteX4" fmla="*/ 10857138 w 12191999"/>
              <a:gd name="connsiteY4" fmla="*/ 6277663 h 6857999"/>
              <a:gd name="connsiteX5" fmla="*/ 10608124 w 12191999"/>
              <a:gd name="connsiteY5" fmla="*/ 6203951 h 6857999"/>
              <a:gd name="connsiteX6" fmla="*/ 10651217 w 12191999"/>
              <a:gd name="connsiteY6" fmla="*/ 6279417 h 6857999"/>
              <a:gd name="connsiteX7" fmla="*/ 10603533 w 12191999"/>
              <a:gd name="connsiteY7" fmla="*/ 6352672 h 6857999"/>
              <a:gd name="connsiteX8" fmla="*/ 10553880 w 12191999"/>
              <a:gd name="connsiteY8" fmla="*/ 6340007 h 6857999"/>
              <a:gd name="connsiteX9" fmla="*/ 10553880 w 12191999"/>
              <a:gd name="connsiteY9" fmla="*/ 6211570 h 6857999"/>
              <a:gd name="connsiteX10" fmla="*/ 10608124 w 12191999"/>
              <a:gd name="connsiteY10" fmla="*/ 6203951 h 6857999"/>
              <a:gd name="connsiteX11" fmla="*/ 10327649 w 12191999"/>
              <a:gd name="connsiteY11" fmla="*/ 6203519 h 6857999"/>
              <a:gd name="connsiteX12" fmla="*/ 10377231 w 12191999"/>
              <a:gd name="connsiteY12" fmla="*/ 6208614 h 6857999"/>
              <a:gd name="connsiteX13" fmla="*/ 10377231 w 12191999"/>
              <a:gd name="connsiteY13" fmla="*/ 6338733 h 6857999"/>
              <a:gd name="connsiteX14" fmla="*/ 10377255 w 12191999"/>
              <a:gd name="connsiteY14" fmla="*/ 6338733 h 6857999"/>
              <a:gd name="connsiteX15" fmla="*/ 10324357 w 12191999"/>
              <a:gd name="connsiteY15" fmla="*/ 6352264 h 6857999"/>
              <a:gd name="connsiteX16" fmla="*/ 10279822 w 12191999"/>
              <a:gd name="connsiteY16" fmla="*/ 6276822 h 6857999"/>
              <a:gd name="connsiteX17" fmla="*/ 10327649 w 12191999"/>
              <a:gd name="connsiteY17" fmla="*/ 6203519 h 6857999"/>
              <a:gd name="connsiteX18" fmla="*/ 9974016 w 12191999"/>
              <a:gd name="connsiteY18" fmla="*/ 6180686 h 6857999"/>
              <a:gd name="connsiteX19" fmla="*/ 9974016 w 12191999"/>
              <a:gd name="connsiteY19" fmla="*/ 6197173 h 6857999"/>
              <a:gd name="connsiteX20" fmla="*/ 10003313 w 12191999"/>
              <a:gd name="connsiteY20" fmla="*/ 6202268 h 6857999"/>
              <a:gd name="connsiteX21" fmla="*/ 10078299 w 12191999"/>
              <a:gd name="connsiteY21" fmla="*/ 6376681 h 6857999"/>
              <a:gd name="connsiteX22" fmla="*/ 10092599 w 12191999"/>
              <a:gd name="connsiteY22" fmla="*/ 6376681 h 6857999"/>
              <a:gd name="connsiteX23" fmla="*/ 10081711 w 12191999"/>
              <a:gd name="connsiteY23" fmla="*/ 6402734 h 6857999"/>
              <a:gd name="connsiteX24" fmla="*/ 10032058 w 12191999"/>
              <a:gd name="connsiteY24" fmla="*/ 6445106 h 6857999"/>
              <a:gd name="connsiteX25" fmla="*/ 10020906 w 12191999"/>
              <a:gd name="connsiteY25" fmla="*/ 6444288 h 6857999"/>
              <a:gd name="connsiteX26" fmla="*/ 10016724 w 12191999"/>
              <a:gd name="connsiteY26" fmla="*/ 6416674 h 6857999"/>
              <a:gd name="connsiteX27" fmla="*/ 9994517 w 12191999"/>
              <a:gd name="connsiteY27" fmla="*/ 6416674 h 6857999"/>
              <a:gd name="connsiteX28" fmla="*/ 9994517 w 12191999"/>
              <a:gd name="connsiteY28" fmla="*/ 6461665 h 6857999"/>
              <a:gd name="connsiteX29" fmla="*/ 10032082 w 12191999"/>
              <a:gd name="connsiteY29" fmla="*/ 6467145 h 6857999"/>
              <a:gd name="connsiteX30" fmla="*/ 10109519 w 12191999"/>
              <a:gd name="connsiteY30" fmla="*/ 6410785 h 6857999"/>
              <a:gd name="connsiteX31" fmla="*/ 10195752 w 12191999"/>
              <a:gd name="connsiteY31" fmla="*/ 6202268 h 6857999"/>
              <a:gd name="connsiteX32" fmla="*/ 10225145 w 12191999"/>
              <a:gd name="connsiteY32" fmla="*/ 6197173 h 6857999"/>
              <a:gd name="connsiteX33" fmla="*/ 10225145 w 12191999"/>
              <a:gd name="connsiteY33" fmla="*/ 6180686 h 6857999"/>
              <a:gd name="connsiteX34" fmla="*/ 10135499 w 12191999"/>
              <a:gd name="connsiteY34" fmla="*/ 6180686 h 6857999"/>
              <a:gd name="connsiteX35" fmla="*/ 10135499 w 12191999"/>
              <a:gd name="connsiteY35" fmla="*/ 6197173 h 6857999"/>
              <a:gd name="connsiteX36" fmla="*/ 10135475 w 12191999"/>
              <a:gd name="connsiteY36" fmla="*/ 6197173 h 6857999"/>
              <a:gd name="connsiteX37" fmla="*/ 10164628 w 12191999"/>
              <a:gd name="connsiteY37" fmla="*/ 6202268 h 6857999"/>
              <a:gd name="connsiteX38" fmla="*/ 10109471 w 12191999"/>
              <a:gd name="connsiteY38" fmla="*/ 6339573 h 6857999"/>
              <a:gd name="connsiteX39" fmla="*/ 10052006 w 12191999"/>
              <a:gd name="connsiteY39" fmla="*/ 6202268 h 6857999"/>
              <a:gd name="connsiteX40" fmla="*/ 10074285 w 12191999"/>
              <a:gd name="connsiteY40" fmla="*/ 6197173 h 6857999"/>
              <a:gd name="connsiteX41" fmla="*/ 10074285 w 12191999"/>
              <a:gd name="connsiteY41" fmla="*/ 6180686 h 6857999"/>
              <a:gd name="connsiteX42" fmla="*/ 10836253 w 12191999"/>
              <a:gd name="connsiteY42" fmla="*/ 6173909 h 6857999"/>
              <a:gd name="connsiteX43" fmla="*/ 10749058 w 12191999"/>
              <a:gd name="connsiteY43" fmla="*/ 6189122 h 6857999"/>
              <a:gd name="connsiteX44" fmla="*/ 10749058 w 12191999"/>
              <a:gd name="connsiteY44" fmla="*/ 6227576 h 6857999"/>
              <a:gd name="connsiteX45" fmla="*/ 10768141 w 12191999"/>
              <a:gd name="connsiteY45" fmla="*/ 6227528 h 6857999"/>
              <a:gd name="connsiteX46" fmla="*/ 10772323 w 12191999"/>
              <a:gd name="connsiteY46" fmla="*/ 6206811 h 6857999"/>
              <a:gd name="connsiteX47" fmla="*/ 10818636 w 12191999"/>
              <a:gd name="connsiteY47" fmla="*/ 6200586 h 6857999"/>
              <a:gd name="connsiteX48" fmla="*/ 10857114 w 12191999"/>
              <a:gd name="connsiteY48" fmla="*/ 6246395 h 6857999"/>
              <a:gd name="connsiteX49" fmla="*/ 10857114 w 12191999"/>
              <a:gd name="connsiteY49" fmla="*/ 6255239 h 6857999"/>
              <a:gd name="connsiteX50" fmla="*/ 10733292 w 12191999"/>
              <a:gd name="connsiteY50" fmla="*/ 6318016 h 6857999"/>
              <a:gd name="connsiteX51" fmla="*/ 10792656 w 12191999"/>
              <a:gd name="connsiteY51" fmla="*/ 6382762 h 6857999"/>
              <a:gd name="connsiteX52" fmla="*/ 10858027 w 12191999"/>
              <a:gd name="connsiteY52" fmla="*/ 6362502 h 6857999"/>
              <a:gd name="connsiteX53" fmla="*/ 10859445 w 12191999"/>
              <a:gd name="connsiteY53" fmla="*/ 6376754 h 6857999"/>
              <a:gd name="connsiteX54" fmla="*/ 10931979 w 12191999"/>
              <a:gd name="connsiteY54" fmla="*/ 6376634 h 6857999"/>
              <a:gd name="connsiteX55" fmla="*/ 10931979 w 12191999"/>
              <a:gd name="connsiteY55" fmla="*/ 6361276 h 6857999"/>
              <a:gd name="connsiteX56" fmla="*/ 10903884 w 12191999"/>
              <a:gd name="connsiteY56" fmla="*/ 6357263 h 6857999"/>
              <a:gd name="connsiteX57" fmla="*/ 10903884 w 12191999"/>
              <a:gd name="connsiteY57" fmla="*/ 6249736 h 6857999"/>
              <a:gd name="connsiteX58" fmla="*/ 10889151 w 12191999"/>
              <a:gd name="connsiteY58" fmla="*/ 6188738 h 6857999"/>
              <a:gd name="connsiteX59" fmla="*/ 10836253 w 12191999"/>
              <a:gd name="connsiteY59" fmla="*/ 6173909 h 6857999"/>
              <a:gd name="connsiteX60" fmla="*/ 11108387 w 12191999"/>
              <a:gd name="connsiteY60" fmla="*/ 6172779 h 6857999"/>
              <a:gd name="connsiteX61" fmla="*/ 11031935 w 12191999"/>
              <a:gd name="connsiteY61" fmla="*/ 6193232 h 6857999"/>
              <a:gd name="connsiteX62" fmla="*/ 11030541 w 12191999"/>
              <a:gd name="connsiteY62" fmla="*/ 6180614 h 6857999"/>
              <a:gd name="connsiteX63" fmla="*/ 10955604 w 12191999"/>
              <a:gd name="connsiteY63" fmla="*/ 6180566 h 6857999"/>
              <a:gd name="connsiteX64" fmla="*/ 10955604 w 12191999"/>
              <a:gd name="connsiteY64" fmla="*/ 6196909 h 6857999"/>
              <a:gd name="connsiteX65" fmla="*/ 10985118 w 12191999"/>
              <a:gd name="connsiteY65" fmla="*/ 6202220 h 6857999"/>
              <a:gd name="connsiteX66" fmla="*/ 10985118 w 12191999"/>
              <a:gd name="connsiteY66" fmla="*/ 6355988 h 6857999"/>
              <a:gd name="connsiteX67" fmla="*/ 10956950 w 12191999"/>
              <a:gd name="connsiteY67" fmla="*/ 6360939 h 6857999"/>
              <a:gd name="connsiteX68" fmla="*/ 10956950 w 12191999"/>
              <a:gd name="connsiteY68" fmla="*/ 6376009 h 6857999"/>
              <a:gd name="connsiteX69" fmla="*/ 11058973 w 12191999"/>
              <a:gd name="connsiteY69" fmla="*/ 6376009 h 6857999"/>
              <a:gd name="connsiteX70" fmla="*/ 11058973 w 12191999"/>
              <a:gd name="connsiteY70" fmla="*/ 6360939 h 6857999"/>
              <a:gd name="connsiteX71" fmla="*/ 11032825 w 12191999"/>
              <a:gd name="connsiteY71" fmla="*/ 6355988 h 6857999"/>
              <a:gd name="connsiteX72" fmla="*/ 11032825 w 12191999"/>
              <a:gd name="connsiteY72" fmla="*/ 6216593 h 6857999"/>
              <a:gd name="connsiteX73" fmla="*/ 11087093 w 12191999"/>
              <a:gd name="connsiteY73" fmla="*/ 6205441 h 6857999"/>
              <a:gd name="connsiteX74" fmla="*/ 11119947 w 12191999"/>
              <a:gd name="connsiteY74" fmla="*/ 6253292 h 6857999"/>
              <a:gd name="connsiteX75" fmla="*/ 11119947 w 12191999"/>
              <a:gd name="connsiteY75" fmla="*/ 6356013 h 6857999"/>
              <a:gd name="connsiteX76" fmla="*/ 11093774 w 12191999"/>
              <a:gd name="connsiteY76" fmla="*/ 6360963 h 6857999"/>
              <a:gd name="connsiteX77" fmla="*/ 11093774 w 12191999"/>
              <a:gd name="connsiteY77" fmla="*/ 6376033 h 6857999"/>
              <a:gd name="connsiteX78" fmla="*/ 11197168 w 12191999"/>
              <a:gd name="connsiteY78" fmla="*/ 6376033 h 6857999"/>
              <a:gd name="connsiteX79" fmla="*/ 11197168 w 12191999"/>
              <a:gd name="connsiteY79" fmla="*/ 6360963 h 6857999"/>
              <a:gd name="connsiteX80" fmla="*/ 11167774 w 12191999"/>
              <a:gd name="connsiteY80" fmla="*/ 6356013 h 6857999"/>
              <a:gd name="connsiteX81" fmla="*/ 11167774 w 12191999"/>
              <a:gd name="connsiteY81" fmla="*/ 6244376 h 6857999"/>
              <a:gd name="connsiteX82" fmla="*/ 11167798 w 12191999"/>
              <a:gd name="connsiteY82" fmla="*/ 6244376 h 6857999"/>
              <a:gd name="connsiteX83" fmla="*/ 11157103 w 12191999"/>
              <a:gd name="connsiteY83" fmla="*/ 6192246 h 6857999"/>
              <a:gd name="connsiteX84" fmla="*/ 11108387 w 12191999"/>
              <a:gd name="connsiteY84" fmla="*/ 6172779 h 6857999"/>
              <a:gd name="connsiteX85" fmla="*/ 10553904 w 12191999"/>
              <a:gd name="connsiteY85" fmla="*/ 6088373 h 6857999"/>
              <a:gd name="connsiteX86" fmla="*/ 10476659 w 12191999"/>
              <a:gd name="connsiteY86" fmla="*/ 6088613 h 6857999"/>
              <a:gd name="connsiteX87" fmla="*/ 10476659 w 12191999"/>
              <a:gd name="connsiteY87" fmla="*/ 6105581 h 6857999"/>
              <a:gd name="connsiteX88" fmla="*/ 10506100 w 12191999"/>
              <a:gd name="connsiteY88" fmla="*/ 6111061 h 6857999"/>
              <a:gd name="connsiteX89" fmla="*/ 10506100 w 12191999"/>
              <a:gd name="connsiteY89" fmla="*/ 6376033 h 6857999"/>
              <a:gd name="connsiteX90" fmla="*/ 10550178 w 12191999"/>
              <a:gd name="connsiteY90" fmla="*/ 6376033 h 6857999"/>
              <a:gd name="connsiteX91" fmla="*/ 10553591 w 12191999"/>
              <a:gd name="connsiteY91" fmla="*/ 6360339 h 6857999"/>
              <a:gd name="connsiteX92" fmla="*/ 10621150 w 12191999"/>
              <a:gd name="connsiteY92" fmla="*/ 6382114 h 6857999"/>
              <a:gd name="connsiteX93" fmla="*/ 10701760 w 12191999"/>
              <a:gd name="connsiteY93" fmla="*/ 6276846 h 6857999"/>
              <a:gd name="connsiteX94" fmla="*/ 10627639 w 12191999"/>
              <a:gd name="connsiteY94" fmla="*/ 6173909 h 6857999"/>
              <a:gd name="connsiteX95" fmla="*/ 10553904 w 12191999"/>
              <a:gd name="connsiteY95" fmla="*/ 6188257 h 6857999"/>
              <a:gd name="connsiteX96" fmla="*/ 10425058 w 12191999"/>
              <a:gd name="connsiteY96" fmla="*/ 6088373 h 6857999"/>
              <a:gd name="connsiteX97" fmla="*/ 10347814 w 12191999"/>
              <a:gd name="connsiteY97" fmla="*/ 6088613 h 6857999"/>
              <a:gd name="connsiteX98" fmla="*/ 10347814 w 12191999"/>
              <a:gd name="connsiteY98" fmla="*/ 6105581 h 6857999"/>
              <a:gd name="connsiteX99" fmla="*/ 10377255 w 12191999"/>
              <a:gd name="connsiteY99" fmla="*/ 6111061 h 6857999"/>
              <a:gd name="connsiteX100" fmla="*/ 10377255 w 12191999"/>
              <a:gd name="connsiteY100" fmla="*/ 6187392 h 6857999"/>
              <a:gd name="connsiteX101" fmla="*/ 10309960 w 12191999"/>
              <a:gd name="connsiteY101" fmla="*/ 6173933 h 6857999"/>
              <a:gd name="connsiteX102" fmla="*/ 10229351 w 12191999"/>
              <a:gd name="connsiteY102" fmla="*/ 6279466 h 6857999"/>
              <a:gd name="connsiteX103" fmla="*/ 10304937 w 12191999"/>
              <a:gd name="connsiteY103" fmla="*/ 6382426 h 6857999"/>
              <a:gd name="connsiteX104" fmla="*/ 10378240 w 12191999"/>
              <a:gd name="connsiteY104" fmla="*/ 6361228 h 6857999"/>
              <a:gd name="connsiteX105" fmla="*/ 10379586 w 12191999"/>
              <a:gd name="connsiteY105" fmla="*/ 6376562 h 6857999"/>
              <a:gd name="connsiteX106" fmla="*/ 10454500 w 12191999"/>
              <a:gd name="connsiteY106" fmla="*/ 6377043 h 6857999"/>
              <a:gd name="connsiteX107" fmla="*/ 10454500 w 12191999"/>
              <a:gd name="connsiteY107" fmla="*/ 6361829 h 6857999"/>
              <a:gd name="connsiteX108" fmla="*/ 10425082 w 12191999"/>
              <a:gd name="connsiteY108" fmla="*/ 6356878 h 6857999"/>
              <a:gd name="connsiteX109" fmla="*/ 10425082 w 12191999"/>
              <a:gd name="connsiteY109" fmla="*/ 6088373 h 6857999"/>
              <a:gd name="connsiteX110" fmla="*/ 11297077 w 12191999"/>
              <a:gd name="connsiteY110" fmla="*/ 6087580 h 6857999"/>
              <a:gd name="connsiteX111" fmla="*/ 11219904 w 12191999"/>
              <a:gd name="connsiteY111" fmla="*/ 6087844 h 6857999"/>
              <a:gd name="connsiteX112" fmla="*/ 11219904 w 12191999"/>
              <a:gd name="connsiteY112" fmla="*/ 6104235 h 6857999"/>
              <a:gd name="connsiteX113" fmla="*/ 11249369 w 12191999"/>
              <a:gd name="connsiteY113" fmla="*/ 6109547 h 6857999"/>
              <a:gd name="connsiteX114" fmla="*/ 11249369 w 12191999"/>
              <a:gd name="connsiteY114" fmla="*/ 6355028 h 6857999"/>
              <a:gd name="connsiteX115" fmla="*/ 11221298 w 12191999"/>
              <a:gd name="connsiteY115" fmla="*/ 6360099 h 6857999"/>
              <a:gd name="connsiteX116" fmla="*/ 11221298 w 12191999"/>
              <a:gd name="connsiteY116" fmla="*/ 6376586 h 6857999"/>
              <a:gd name="connsiteX117" fmla="*/ 11323297 w 12191999"/>
              <a:gd name="connsiteY117" fmla="*/ 6376586 h 6857999"/>
              <a:gd name="connsiteX118" fmla="*/ 11323297 w 12191999"/>
              <a:gd name="connsiteY118" fmla="*/ 6360099 h 6857999"/>
              <a:gd name="connsiteX119" fmla="*/ 11297077 w 12191999"/>
              <a:gd name="connsiteY119" fmla="*/ 6355028 h 6857999"/>
              <a:gd name="connsiteX120" fmla="*/ 11297077 w 12191999"/>
              <a:gd name="connsiteY120" fmla="*/ 6282326 h 6857999"/>
              <a:gd name="connsiteX121" fmla="*/ 11314621 w 12191999"/>
              <a:gd name="connsiteY121" fmla="*/ 6282326 h 6857999"/>
              <a:gd name="connsiteX122" fmla="*/ 11388549 w 12191999"/>
              <a:gd name="connsiteY122" fmla="*/ 6355941 h 6857999"/>
              <a:gd name="connsiteX123" fmla="*/ 11364131 w 12191999"/>
              <a:gd name="connsiteY123" fmla="*/ 6360171 h 6857999"/>
              <a:gd name="connsiteX124" fmla="*/ 11364131 w 12191999"/>
              <a:gd name="connsiteY124" fmla="*/ 6376682 h 6857999"/>
              <a:gd name="connsiteX125" fmla="*/ 11471298 w 12191999"/>
              <a:gd name="connsiteY125" fmla="*/ 6376682 h 6857999"/>
              <a:gd name="connsiteX126" fmla="*/ 11471298 w 12191999"/>
              <a:gd name="connsiteY126" fmla="*/ 6360171 h 6857999"/>
              <a:gd name="connsiteX127" fmla="*/ 11442794 w 12191999"/>
              <a:gd name="connsiteY127" fmla="*/ 6355100 h 6857999"/>
              <a:gd name="connsiteX128" fmla="*/ 11349158 w 12191999"/>
              <a:gd name="connsiteY128" fmla="*/ 6261777 h 6857999"/>
              <a:gd name="connsiteX129" fmla="*/ 11417702 w 12191999"/>
              <a:gd name="connsiteY129" fmla="*/ 6202173 h 6857999"/>
              <a:gd name="connsiteX130" fmla="*/ 11446735 w 12191999"/>
              <a:gd name="connsiteY130" fmla="*/ 6197078 h 6857999"/>
              <a:gd name="connsiteX131" fmla="*/ 11446735 w 12191999"/>
              <a:gd name="connsiteY131" fmla="*/ 6180543 h 6857999"/>
              <a:gd name="connsiteX132" fmla="*/ 11349783 w 12191999"/>
              <a:gd name="connsiteY132" fmla="*/ 6180543 h 6857999"/>
              <a:gd name="connsiteX133" fmla="*/ 11349783 w 12191999"/>
              <a:gd name="connsiteY133" fmla="*/ 6197078 h 6857999"/>
              <a:gd name="connsiteX134" fmla="*/ 11376436 w 12191999"/>
              <a:gd name="connsiteY134" fmla="*/ 6202173 h 6857999"/>
              <a:gd name="connsiteX135" fmla="*/ 11312987 w 12191999"/>
              <a:gd name="connsiteY135" fmla="*/ 6258508 h 6857999"/>
              <a:gd name="connsiteX136" fmla="*/ 11297077 w 12191999"/>
              <a:gd name="connsiteY136" fmla="*/ 6258508 h 6857999"/>
              <a:gd name="connsiteX137" fmla="*/ 9862283 w 12191999"/>
              <a:gd name="connsiteY137" fmla="*/ 6083999 h 6857999"/>
              <a:gd name="connsiteX138" fmla="*/ 9764874 w 12191999"/>
              <a:gd name="connsiteY138" fmla="*/ 6158552 h 6857999"/>
              <a:gd name="connsiteX139" fmla="*/ 9858173 w 12191999"/>
              <a:gd name="connsiteY139" fmla="*/ 6245674 h 6857999"/>
              <a:gd name="connsiteX140" fmla="*/ 9928472 w 12191999"/>
              <a:gd name="connsiteY140" fmla="*/ 6298164 h 6857999"/>
              <a:gd name="connsiteX141" fmla="*/ 9861370 w 12191999"/>
              <a:gd name="connsiteY141" fmla="*/ 6355052 h 6857999"/>
              <a:gd name="connsiteX142" fmla="*/ 9798521 w 12191999"/>
              <a:gd name="connsiteY142" fmla="*/ 6341425 h 6857999"/>
              <a:gd name="connsiteX143" fmla="*/ 9791143 w 12191999"/>
              <a:gd name="connsiteY143" fmla="*/ 6306840 h 6857999"/>
              <a:gd name="connsiteX144" fmla="*/ 9767470 w 12191999"/>
              <a:gd name="connsiteY144" fmla="*/ 6306840 h 6857999"/>
              <a:gd name="connsiteX145" fmla="*/ 9767470 w 12191999"/>
              <a:gd name="connsiteY145" fmla="*/ 6360604 h 6857999"/>
              <a:gd name="connsiteX146" fmla="*/ 9863917 w 12191999"/>
              <a:gd name="connsiteY146" fmla="*/ 6381898 h 6857999"/>
              <a:gd name="connsiteX147" fmla="*/ 9979400 w 12191999"/>
              <a:gd name="connsiteY147" fmla="*/ 6299245 h 6857999"/>
              <a:gd name="connsiteX148" fmla="*/ 9942844 w 12191999"/>
              <a:gd name="connsiteY148" fmla="*/ 6226279 h 6857999"/>
              <a:gd name="connsiteX149" fmla="*/ 9812533 w 12191999"/>
              <a:gd name="connsiteY149" fmla="*/ 6154130 h 6857999"/>
              <a:gd name="connsiteX150" fmla="*/ 9870911 w 12191999"/>
              <a:gd name="connsiteY150" fmla="*/ 6111085 h 6857999"/>
              <a:gd name="connsiteX151" fmla="*/ 9922944 w 12191999"/>
              <a:gd name="connsiteY151" fmla="*/ 6118367 h 6857999"/>
              <a:gd name="connsiteX152" fmla="*/ 9930900 w 12191999"/>
              <a:gd name="connsiteY152" fmla="*/ 6148337 h 6857999"/>
              <a:gd name="connsiteX153" fmla="*/ 9954525 w 12191999"/>
              <a:gd name="connsiteY153" fmla="*/ 6148337 h 6857999"/>
              <a:gd name="connsiteX154" fmla="*/ 9954525 w 12191999"/>
              <a:gd name="connsiteY154" fmla="*/ 6101207 h 6857999"/>
              <a:gd name="connsiteX155" fmla="*/ 9862283 w 12191999"/>
              <a:gd name="connsiteY155" fmla="*/ 6083999 h 6857999"/>
              <a:gd name="connsiteX156" fmla="*/ 0 w 12191999"/>
              <a:gd name="connsiteY156" fmla="*/ 0 h 6857999"/>
              <a:gd name="connsiteX157" fmla="*/ 12191999 w 12191999"/>
              <a:gd name="connsiteY157" fmla="*/ 0 h 6857999"/>
              <a:gd name="connsiteX158" fmla="*/ 12191999 w 12191999"/>
              <a:gd name="connsiteY158" fmla="*/ 6857999 h 6857999"/>
              <a:gd name="connsiteX159" fmla="*/ 0 w 12191999"/>
              <a:gd name="connsiteY15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2191999" h="6857999">
                <a:moveTo>
                  <a:pt x="10857138" y="6277663"/>
                </a:moveTo>
                <a:lnTo>
                  <a:pt x="10857138" y="6341280"/>
                </a:lnTo>
                <a:cubicBezTo>
                  <a:pt x="10857138" y="6341280"/>
                  <a:pt x="10834378" y="6354403"/>
                  <a:pt x="10814454" y="6354403"/>
                </a:cubicBezTo>
                <a:cubicBezTo>
                  <a:pt x="10801019" y="6354403"/>
                  <a:pt x="10781552" y="6346856"/>
                  <a:pt x="10781552" y="6318857"/>
                </a:cubicBezTo>
                <a:cubicBezTo>
                  <a:pt x="10781552" y="6290040"/>
                  <a:pt x="10805658" y="6277663"/>
                  <a:pt x="10857138" y="6277663"/>
                </a:cubicBezTo>
                <a:close/>
                <a:moveTo>
                  <a:pt x="10608124" y="6203951"/>
                </a:moveTo>
                <a:cubicBezTo>
                  <a:pt x="10636436" y="6203951"/>
                  <a:pt x="10651217" y="6227697"/>
                  <a:pt x="10651217" y="6279417"/>
                </a:cubicBezTo>
                <a:cubicBezTo>
                  <a:pt x="10651217" y="6326019"/>
                  <a:pt x="10634609" y="6352672"/>
                  <a:pt x="10603533" y="6352672"/>
                </a:cubicBezTo>
                <a:cubicBezTo>
                  <a:pt x="10577072" y="6352672"/>
                  <a:pt x="10553880" y="6340007"/>
                  <a:pt x="10553880" y="6340007"/>
                </a:cubicBezTo>
                <a:lnTo>
                  <a:pt x="10553880" y="6211570"/>
                </a:lnTo>
                <a:cubicBezTo>
                  <a:pt x="10553880" y="6211570"/>
                  <a:pt x="10584427" y="6203951"/>
                  <a:pt x="10608124" y="6203951"/>
                </a:cubicBezTo>
                <a:close/>
                <a:moveTo>
                  <a:pt x="10327649" y="6203519"/>
                </a:moveTo>
                <a:cubicBezTo>
                  <a:pt x="10354062" y="6203519"/>
                  <a:pt x="10377231" y="6208614"/>
                  <a:pt x="10377231" y="6208614"/>
                </a:cubicBezTo>
                <a:lnTo>
                  <a:pt x="10377231" y="6338733"/>
                </a:lnTo>
                <a:lnTo>
                  <a:pt x="10377255" y="6338733"/>
                </a:lnTo>
                <a:cubicBezTo>
                  <a:pt x="10377255" y="6338733"/>
                  <a:pt x="10348030" y="6352264"/>
                  <a:pt x="10324357" y="6352264"/>
                </a:cubicBezTo>
                <a:cubicBezTo>
                  <a:pt x="10296045" y="6352264"/>
                  <a:pt x="10279822" y="6328543"/>
                  <a:pt x="10279822" y="6276822"/>
                </a:cubicBezTo>
                <a:cubicBezTo>
                  <a:pt x="10279822" y="6230268"/>
                  <a:pt x="10296526" y="6203519"/>
                  <a:pt x="10327649" y="6203519"/>
                </a:cubicBezTo>
                <a:close/>
                <a:moveTo>
                  <a:pt x="9974016" y="6180686"/>
                </a:moveTo>
                <a:lnTo>
                  <a:pt x="9974016" y="6197173"/>
                </a:lnTo>
                <a:lnTo>
                  <a:pt x="10003313" y="6202268"/>
                </a:lnTo>
                <a:lnTo>
                  <a:pt x="10078299" y="6376681"/>
                </a:lnTo>
                <a:lnTo>
                  <a:pt x="10092599" y="6376681"/>
                </a:lnTo>
                <a:lnTo>
                  <a:pt x="10081711" y="6402734"/>
                </a:lnTo>
                <a:cubicBezTo>
                  <a:pt x="10065441" y="6442991"/>
                  <a:pt x="10046406" y="6445106"/>
                  <a:pt x="10032058" y="6445106"/>
                </a:cubicBezTo>
                <a:cubicBezTo>
                  <a:pt x="10025593" y="6445106"/>
                  <a:pt x="10020906" y="6444288"/>
                  <a:pt x="10020906" y="6444288"/>
                </a:cubicBezTo>
                <a:lnTo>
                  <a:pt x="10016724" y="6416674"/>
                </a:lnTo>
                <a:lnTo>
                  <a:pt x="9994517" y="6416674"/>
                </a:lnTo>
                <a:lnTo>
                  <a:pt x="9994517" y="6461665"/>
                </a:lnTo>
                <a:cubicBezTo>
                  <a:pt x="9994517" y="6461665"/>
                  <a:pt x="10011172" y="6467145"/>
                  <a:pt x="10032082" y="6467145"/>
                </a:cubicBezTo>
                <a:cubicBezTo>
                  <a:pt x="10072843" y="6467145"/>
                  <a:pt x="10090964" y="6455320"/>
                  <a:pt x="10109519" y="6410785"/>
                </a:cubicBezTo>
                <a:lnTo>
                  <a:pt x="10195752" y="6202268"/>
                </a:lnTo>
                <a:lnTo>
                  <a:pt x="10225145" y="6197173"/>
                </a:lnTo>
                <a:lnTo>
                  <a:pt x="10225145" y="6180686"/>
                </a:lnTo>
                <a:lnTo>
                  <a:pt x="10135499" y="6180686"/>
                </a:lnTo>
                <a:lnTo>
                  <a:pt x="10135499" y="6197173"/>
                </a:lnTo>
                <a:lnTo>
                  <a:pt x="10135475" y="6197173"/>
                </a:lnTo>
                <a:lnTo>
                  <a:pt x="10164628" y="6202268"/>
                </a:lnTo>
                <a:lnTo>
                  <a:pt x="10109471" y="6339573"/>
                </a:lnTo>
                <a:lnTo>
                  <a:pt x="10052006" y="6202268"/>
                </a:lnTo>
                <a:lnTo>
                  <a:pt x="10074285" y="6197173"/>
                </a:lnTo>
                <a:lnTo>
                  <a:pt x="10074285" y="6180686"/>
                </a:lnTo>
                <a:close/>
                <a:moveTo>
                  <a:pt x="10836253" y="6173909"/>
                </a:moveTo>
                <a:cubicBezTo>
                  <a:pt x="10789892" y="6173909"/>
                  <a:pt x="10749058" y="6189122"/>
                  <a:pt x="10749058" y="6189122"/>
                </a:cubicBezTo>
                <a:lnTo>
                  <a:pt x="10749058" y="6227576"/>
                </a:lnTo>
                <a:lnTo>
                  <a:pt x="10768141" y="6227528"/>
                </a:lnTo>
                <a:lnTo>
                  <a:pt x="10772323" y="6206811"/>
                </a:lnTo>
                <a:cubicBezTo>
                  <a:pt x="10772323" y="6206811"/>
                  <a:pt x="10799193" y="6200586"/>
                  <a:pt x="10818636" y="6200586"/>
                </a:cubicBezTo>
                <a:cubicBezTo>
                  <a:pt x="10852452" y="6200586"/>
                  <a:pt x="10857114" y="6210777"/>
                  <a:pt x="10857114" y="6246395"/>
                </a:cubicBezTo>
                <a:lnTo>
                  <a:pt x="10857114" y="6255239"/>
                </a:lnTo>
                <a:cubicBezTo>
                  <a:pt x="10811186" y="6255696"/>
                  <a:pt x="10733292" y="6253269"/>
                  <a:pt x="10733292" y="6318016"/>
                </a:cubicBezTo>
                <a:cubicBezTo>
                  <a:pt x="10733292" y="6360387"/>
                  <a:pt x="10759753" y="6382762"/>
                  <a:pt x="10792656" y="6382762"/>
                </a:cubicBezTo>
                <a:cubicBezTo>
                  <a:pt x="10812579" y="6382762"/>
                  <a:pt x="10830220" y="6376898"/>
                  <a:pt x="10858027" y="6362502"/>
                </a:cubicBezTo>
                <a:lnTo>
                  <a:pt x="10859445" y="6376754"/>
                </a:lnTo>
                <a:lnTo>
                  <a:pt x="10931979" y="6376634"/>
                </a:lnTo>
                <a:lnTo>
                  <a:pt x="10931979" y="6361276"/>
                </a:lnTo>
                <a:lnTo>
                  <a:pt x="10903884" y="6357263"/>
                </a:lnTo>
                <a:lnTo>
                  <a:pt x="10903884" y="6249736"/>
                </a:lnTo>
                <a:cubicBezTo>
                  <a:pt x="10903884" y="6223875"/>
                  <a:pt x="10903884" y="6202269"/>
                  <a:pt x="10889151" y="6188738"/>
                </a:cubicBezTo>
                <a:cubicBezTo>
                  <a:pt x="10879369" y="6179797"/>
                  <a:pt x="10863579" y="6173909"/>
                  <a:pt x="10836253" y="6173909"/>
                </a:cubicBezTo>
                <a:close/>
                <a:moveTo>
                  <a:pt x="11108387" y="6172779"/>
                </a:moveTo>
                <a:cubicBezTo>
                  <a:pt x="11088919" y="6172779"/>
                  <a:pt x="11063444" y="6179653"/>
                  <a:pt x="11031935" y="6193232"/>
                </a:cubicBezTo>
                <a:lnTo>
                  <a:pt x="11030541" y="6180614"/>
                </a:lnTo>
                <a:lnTo>
                  <a:pt x="10955604" y="6180566"/>
                </a:lnTo>
                <a:lnTo>
                  <a:pt x="10955604" y="6196909"/>
                </a:lnTo>
                <a:lnTo>
                  <a:pt x="10985118" y="6202220"/>
                </a:lnTo>
                <a:lnTo>
                  <a:pt x="10985118" y="6355988"/>
                </a:lnTo>
                <a:lnTo>
                  <a:pt x="10956950" y="6360939"/>
                </a:lnTo>
                <a:lnTo>
                  <a:pt x="10956950" y="6376009"/>
                </a:lnTo>
                <a:lnTo>
                  <a:pt x="11058973" y="6376009"/>
                </a:lnTo>
                <a:lnTo>
                  <a:pt x="11058973" y="6360939"/>
                </a:lnTo>
                <a:lnTo>
                  <a:pt x="11032825" y="6355988"/>
                </a:lnTo>
                <a:lnTo>
                  <a:pt x="11032825" y="6216593"/>
                </a:lnTo>
                <a:cubicBezTo>
                  <a:pt x="11032825" y="6216593"/>
                  <a:pt x="11060127" y="6205441"/>
                  <a:pt x="11087093" y="6205441"/>
                </a:cubicBezTo>
                <a:cubicBezTo>
                  <a:pt x="11123192" y="6205441"/>
                  <a:pt x="11119947" y="6228297"/>
                  <a:pt x="11119947" y="6253292"/>
                </a:cubicBezTo>
                <a:lnTo>
                  <a:pt x="11119947" y="6356013"/>
                </a:lnTo>
                <a:lnTo>
                  <a:pt x="11093774" y="6360963"/>
                </a:lnTo>
                <a:lnTo>
                  <a:pt x="11093774" y="6376033"/>
                </a:lnTo>
                <a:lnTo>
                  <a:pt x="11197168" y="6376033"/>
                </a:lnTo>
                <a:lnTo>
                  <a:pt x="11197168" y="6360963"/>
                </a:lnTo>
                <a:lnTo>
                  <a:pt x="11167774" y="6356013"/>
                </a:lnTo>
                <a:lnTo>
                  <a:pt x="11167774" y="6244376"/>
                </a:lnTo>
                <a:lnTo>
                  <a:pt x="11167798" y="6244376"/>
                </a:lnTo>
                <a:cubicBezTo>
                  <a:pt x="11167798" y="6212988"/>
                  <a:pt x="11166356" y="6203710"/>
                  <a:pt x="11157103" y="6192246"/>
                </a:cubicBezTo>
                <a:cubicBezTo>
                  <a:pt x="11146841" y="6179557"/>
                  <a:pt x="11130666" y="6172779"/>
                  <a:pt x="11108387" y="6172779"/>
                </a:cubicBezTo>
                <a:close/>
                <a:moveTo>
                  <a:pt x="10553904" y="6088373"/>
                </a:moveTo>
                <a:lnTo>
                  <a:pt x="10476659" y="6088613"/>
                </a:lnTo>
                <a:lnTo>
                  <a:pt x="10476659" y="6105581"/>
                </a:lnTo>
                <a:lnTo>
                  <a:pt x="10506100" y="6111061"/>
                </a:lnTo>
                <a:lnTo>
                  <a:pt x="10506100" y="6376033"/>
                </a:lnTo>
                <a:lnTo>
                  <a:pt x="10550178" y="6376033"/>
                </a:lnTo>
                <a:lnTo>
                  <a:pt x="10553591" y="6360339"/>
                </a:lnTo>
                <a:cubicBezTo>
                  <a:pt x="10553591" y="6360339"/>
                  <a:pt x="10580821" y="6382114"/>
                  <a:pt x="10621150" y="6382114"/>
                </a:cubicBezTo>
                <a:cubicBezTo>
                  <a:pt x="10670227" y="6382114"/>
                  <a:pt x="10701760" y="6342122"/>
                  <a:pt x="10701760" y="6276846"/>
                </a:cubicBezTo>
                <a:cubicBezTo>
                  <a:pt x="10701784" y="6208662"/>
                  <a:pt x="10674505" y="6173909"/>
                  <a:pt x="10627639" y="6173909"/>
                </a:cubicBezTo>
                <a:cubicBezTo>
                  <a:pt x="10586445" y="6173909"/>
                  <a:pt x="10553904" y="6188257"/>
                  <a:pt x="10553904" y="6188257"/>
                </a:cubicBezTo>
                <a:close/>
                <a:moveTo>
                  <a:pt x="10425058" y="6088373"/>
                </a:moveTo>
                <a:lnTo>
                  <a:pt x="10347814" y="6088613"/>
                </a:lnTo>
                <a:lnTo>
                  <a:pt x="10347814" y="6105581"/>
                </a:lnTo>
                <a:lnTo>
                  <a:pt x="10377255" y="6111061"/>
                </a:lnTo>
                <a:lnTo>
                  <a:pt x="10377255" y="6187392"/>
                </a:lnTo>
                <a:cubicBezTo>
                  <a:pt x="10369877" y="6183619"/>
                  <a:pt x="10345603" y="6173933"/>
                  <a:pt x="10309960" y="6173933"/>
                </a:cubicBezTo>
                <a:cubicBezTo>
                  <a:pt x="10260859" y="6173933"/>
                  <a:pt x="10229351" y="6214118"/>
                  <a:pt x="10229351" y="6279466"/>
                </a:cubicBezTo>
                <a:cubicBezTo>
                  <a:pt x="10229351" y="6347673"/>
                  <a:pt x="10258071" y="6382426"/>
                  <a:pt x="10304937" y="6382426"/>
                </a:cubicBezTo>
                <a:cubicBezTo>
                  <a:pt x="10337864" y="6382426"/>
                  <a:pt x="10378240" y="6361228"/>
                  <a:pt x="10378240" y="6361228"/>
                </a:cubicBezTo>
                <a:lnTo>
                  <a:pt x="10379586" y="6376562"/>
                </a:lnTo>
                <a:lnTo>
                  <a:pt x="10454500" y="6377043"/>
                </a:lnTo>
                <a:lnTo>
                  <a:pt x="10454500" y="6361829"/>
                </a:lnTo>
                <a:lnTo>
                  <a:pt x="10425082" y="6356878"/>
                </a:lnTo>
                <a:lnTo>
                  <a:pt x="10425082" y="6088373"/>
                </a:lnTo>
                <a:close/>
                <a:moveTo>
                  <a:pt x="11297077" y="6087580"/>
                </a:moveTo>
                <a:lnTo>
                  <a:pt x="11219904" y="6087844"/>
                </a:lnTo>
                <a:lnTo>
                  <a:pt x="11219904" y="6104235"/>
                </a:lnTo>
                <a:lnTo>
                  <a:pt x="11249369" y="6109547"/>
                </a:lnTo>
                <a:lnTo>
                  <a:pt x="11249369" y="6355028"/>
                </a:lnTo>
                <a:lnTo>
                  <a:pt x="11221298" y="6360099"/>
                </a:lnTo>
                <a:lnTo>
                  <a:pt x="11221298" y="6376586"/>
                </a:lnTo>
                <a:lnTo>
                  <a:pt x="11323297" y="6376586"/>
                </a:lnTo>
                <a:lnTo>
                  <a:pt x="11323297" y="6360099"/>
                </a:lnTo>
                <a:lnTo>
                  <a:pt x="11297077" y="6355028"/>
                </a:lnTo>
                <a:lnTo>
                  <a:pt x="11297077" y="6282326"/>
                </a:lnTo>
                <a:lnTo>
                  <a:pt x="11314621" y="6282326"/>
                </a:lnTo>
                <a:lnTo>
                  <a:pt x="11388549" y="6355941"/>
                </a:lnTo>
                <a:lnTo>
                  <a:pt x="11364131" y="6360171"/>
                </a:lnTo>
                <a:lnTo>
                  <a:pt x="11364131" y="6376682"/>
                </a:lnTo>
                <a:lnTo>
                  <a:pt x="11471298" y="6376682"/>
                </a:lnTo>
                <a:lnTo>
                  <a:pt x="11471298" y="6360171"/>
                </a:lnTo>
                <a:lnTo>
                  <a:pt x="11442794" y="6355100"/>
                </a:lnTo>
                <a:lnTo>
                  <a:pt x="11349158" y="6261777"/>
                </a:lnTo>
                <a:lnTo>
                  <a:pt x="11417702" y="6202173"/>
                </a:lnTo>
                <a:lnTo>
                  <a:pt x="11446735" y="6197078"/>
                </a:lnTo>
                <a:lnTo>
                  <a:pt x="11446735" y="6180543"/>
                </a:lnTo>
                <a:lnTo>
                  <a:pt x="11349783" y="6180543"/>
                </a:lnTo>
                <a:lnTo>
                  <a:pt x="11349783" y="6197078"/>
                </a:lnTo>
                <a:lnTo>
                  <a:pt x="11376436" y="6202173"/>
                </a:lnTo>
                <a:lnTo>
                  <a:pt x="11312987" y="6258508"/>
                </a:lnTo>
                <a:lnTo>
                  <a:pt x="11297077" y="6258508"/>
                </a:lnTo>
                <a:close/>
                <a:moveTo>
                  <a:pt x="9862283" y="6083999"/>
                </a:moveTo>
                <a:cubicBezTo>
                  <a:pt x="9805227" y="6083999"/>
                  <a:pt x="9764874" y="6108033"/>
                  <a:pt x="9764874" y="6158552"/>
                </a:cubicBezTo>
                <a:cubicBezTo>
                  <a:pt x="9764874" y="6206667"/>
                  <a:pt x="9789340" y="6227385"/>
                  <a:pt x="9858173" y="6245674"/>
                </a:cubicBezTo>
                <a:cubicBezTo>
                  <a:pt x="9911360" y="6259782"/>
                  <a:pt x="9926597" y="6270549"/>
                  <a:pt x="9928472" y="6298164"/>
                </a:cubicBezTo>
                <a:cubicBezTo>
                  <a:pt x="9931813" y="6347890"/>
                  <a:pt x="9901458" y="6355052"/>
                  <a:pt x="9861370" y="6355052"/>
                </a:cubicBezTo>
                <a:cubicBezTo>
                  <a:pt x="9828179" y="6355052"/>
                  <a:pt x="9798521" y="6341425"/>
                  <a:pt x="9798521" y="6341425"/>
                </a:cubicBezTo>
                <a:lnTo>
                  <a:pt x="9791143" y="6306840"/>
                </a:lnTo>
                <a:lnTo>
                  <a:pt x="9767470" y="6306840"/>
                </a:lnTo>
                <a:lnTo>
                  <a:pt x="9767470" y="6360604"/>
                </a:lnTo>
                <a:cubicBezTo>
                  <a:pt x="9767470" y="6360604"/>
                  <a:pt x="9817364" y="6381898"/>
                  <a:pt x="9863917" y="6381898"/>
                </a:cubicBezTo>
                <a:cubicBezTo>
                  <a:pt x="9929457" y="6381898"/>
                  <a:pt x="9979400" y="6369448"/>
                  <a:pt x="9979400" y="6299245"/>
                </a:cubicBezTo>
                <a:cubicBezTo>
                  <a:pt x="9979424" y="6262498"/>
                  <a:pt x="9969666" y="6243223"/>
                  <a:pt x="9942844" y="6226279"/>
                </a:cubicBezTo>
                <a:cubicBezTo>
                  <a:pt x="9895450" y="6196309"/>
                  <a:pt x="9812533" y="6204625"/>
                  <a:pt x="9812533" y="6154130"/>
                </a:cubicBezTo>
                <a:cubicBezTo>
                  <a:pt x="9812533" y="6118223"/>
                  <a:pt x="9835245" y="6111085"/>
                  <a:pt x="9870911" y="6111085"/>
                </a:cubicBezTo>
                <a:cubicBezTo>
                  <a:pt x="9900377" y="6111085"/>
                  <a:pt x="9922944" y="6118367"/>
                  <a:pt x="9922944" y="6118367"/>
                </a:cubicBezTo>
                <a:lnTo>
                  <a:pt x="9930900" y="6148337"/>
                </a:lnTo>
                <a:lnTo>
                  <a:pt x="9954525" y="6148337"/>
                </a:lnTo>
                <a:lnTo>
                  <a:pt x="9954525" y="6101207"/>
                </a:lnTo>
                <a:cubicBezTo>
                  <a:pt x="9954525" y="6101207"/>
                  <a:pt x="9919291" y="6083999"/>
                  <a:pt x="9862283" y="6083999"/>
                </a:cubicBezTo>
                <a:close/>
                <a:moveTo>
                  <a:pt x="0" y="0"/>
                </a:moveTo>
                <a:lnTo>
                  <a:pt x="12191999" y="0"/>
                </a:lnTo>
                <a:lnTo>
                  <a:pt x="12191999" y="6857999"/>
                </a:lnTo>
                <a:lnTo>
                  <a:pt x="0" y="6857999"/>
                </a:lnTo>
                <a:close/>
              </a:path>
            </a:pathLst>
          </a:custGeom>
          <a:solidFill>
            <a:schemeClr val="bg1">
              <a:lumMod val="85000"/>
            </a:schemeClr>
          </a:solidFill>
        </p:spPr>
        <p:txBody>
          <a:bodyPr wrap="square" tIns="72000">
            <a:noAutofit/>
          </a:bodyPr>
          <a:lstStyle>
            <a:lvl1pPr marL="0" indent="0" algn="ctr">
              <a:buNone/>
              <a:defRPr sz="1400"/>
            </a:lvl1pPr>
          </a:lstStyle>
          <a:p>
            <a:r>
              <a:rPr lang="da-DK" dirty="0"/>
              <a:t>Klik på ikonet for at indsætte billede</a:t>
            </a:r>
          </a:p>
        </p:txBody>
      </p:sp>
      <p:sp>
        <p:nvSpPr>
          <p:cNvPr id="2" name="Title 1"/>
          <p:cNvSpPr>
            <a:spLocks noGrp="1"/>
          </p:cNvSpPr>
          <p:nvPr>
            <p:ph type="ctrTitle" hasCustomPrompt="1"/>
          </p:nvPr>
        </p:nvSpPr>
        <p:spPr>
          <a:xfrm>
            <a:off x="719138" y="3429000"/>
            <a:ext cx="10753723" cy="1546198"/>
          </a:xfrm>
        </p:spPr>
        <p:txBody>
          <a:bodyPr anchor="b"/>
          <a:lstStyle>
            <a:lvl1pPr algn="l">
              <a:defRPr sz="6500">
                <a:solidFill>
                  <a:schemeClr val="bg1"/>
                </a:solidFill>
              </a:defRPr>
            </a:lvl1pPr>
          </a:lstStyle>
          <a:p>
            <a:r>
              <a:rPr lang="da-DK" dirty="0"/>
              <a:t>Klik for at tilføje titel</a:t>
            </a:r>
          </a:p>
        </p:txBody>
      </p:sp>
      <p:sp>
        <p:nvSpPr>
          <p:cNvPr id="3" name="Subtitle 2"/>
          <p:cNvSpPr>
            <a:spLocks noGrp="1"/>
          </p:cNvSpPr>
          <p:nvPr>
            <p:ph type="subTitle" idx="1" hasCustomPrompt="1"/>
          </p:nvPr>
        </p:nvSpPr>
        <p:spPr>
          <a:xfrm>
            <a:off x="719138" y="5180054"/>
            <a:ext cx="10753723" cy="600033"/>
          </a:xfrm>
        </p:spPr>
        <p:txBody>
          <a:bodyPr/>
          <a:lstStyle>
            <a:lvl1pPr marL="0" indent="0" algn="l">
              <a:spcBef>
                <a:spcPts val="0"/>
              </a:spcBef>
              <a:buFont typeface="Arial" panose="020B0604020202020204" pitchFamily="34" charset="0"/>
              <a:buChar char="​"/>
              <a:defRPr sz="35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21" name="Date Placeholder 20">
            <a:extLst>
              <a:ext uri="{FF2B5EF4-FFF2-40B4-BE49-F238E27FC236}">
                <a16:creationId xmlns:a16="http://schemas.microsoft.com/office/drawing/2014/main" id="{86E231DA-5FFF-455D-A115-413FEC949206}"/>
              </a:ext>
            </a:extLst>
          </p:cNvPr>
          <p:cNvSpPr>
            <a:spLocks noGrp="1"/>
          </p:cNvSpPr>
          <p:nvPr>
            <p:ph type="dt" sz="half" idx="19"/>
          </p:nvPr>
        </p:nvSpPr>
        <p:spPr/>
        <p:txBody>
          <a:bodyPr/>
          <a:lstStyle>
            <a:lvl1pPr>
              <a:defRPr>
                <a:solidFill>
                  <a:schemeClr val="bg1"/>
                </a:solidFill>
              </a:defRPr>
            </a:lvl1pPr>
          </a:lstStyle>
          <a:p>
            <a:fld id="{25898660-0FDF-45C4-A353-52B264D03CB5}" type="datetime2">
              <a:rPr lang="da-DK" smtClean="0"/>
              <a:t>11. december 2023</a:t>
            </a:fld>
            <a:endParaRPr lang="da-DK" dirty="0"/>
          </a:p>
        </p:txBody>
      </p:sp>
      <p:sp>
        <p:nvSpPr>
          <p:cNvPr id="22" name="Footer Placeholder 21">
            <a:extLst>
              <a:ext uri="{FF2B5EF4-FFF2-40B4-BE49-F238E27FC236}">
                <a16:creationId xmlns:a16="http://schemas.microsoft.com/office/drawing/2014/main" id="{0970AAE6-434F-40EB-A396-D2858BC30B2C}"/>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23" name="Slide Number Placeholder 22">
            <a:extLst>
              <a:ext uri="{FF2B5EF4-FFF2-40B4-BE49-F238E27FC236}">
                <a16:creationId xmlns:a16="http://schemas.microsoft.com/office/drawing/2014/main" id="{8A2C39E8-E952-42D4-98B3-31DEC190EB61}"/>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7069129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 indho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A9D38BF-5024-41A1-B602-D9D40E4394D7}"/>
              </a:ext>
            </a:extLst>
          </p:cNvPr>
          <p:cNvSpPr>
            <a:spLocks noGrp="1"/>
          </p:cNvSpPr>
          <p:nvPr>
            <p:ph type="body" sz="quarter" idx="24" hasCustomPrompt="1"/>
          </p:nvPr>
        </p:nvSpPr>
        <p:spPr>
          <a:xfrm>
            <a:off x="6462001" y="2413063"/>
            <a:ext cx="5009275" cy="3091068"/>
          </a:xfrm>
          <a:custGeom>
            <a:avLst/>
            <a:gdLst>
              <a:gd name="connsiteX0" fmla="*/ 233252 w 5009275"/>
              <a:gd name="connsiteY0" fmla="*/ 0 h 3091068"/>
              <a:gd name="connsiteX1" fmla="*/ 4776023 w 5009275"/>
              <a:gd name="connsiteY1" fmla="*/ 0 h 3091068"/>
              <a:gd name="connsiteX2" fmla="*/ 5009275 w 5009275"/>
              <a:gd name="connsiteY2" fmla="*/ 233252 h 3091068"/>
              <a:gd name="connsiteX3" fmla="*/ 5009275 w 5009275"/>
              <a:gd name="connsiteY3" fmla="*/ 2857816 h 3091068"/>
              <a:gd name="connsiteX4" fmla="*/ 4776023 w 5009275"/>
              <a:gd name="connsiteY4" fmla="*/ 3091068 h 3091068"/>
              <a:gd name="connsiteX5" fmla="*/ 233252 w 5009275"/>
              <a:gd name="connsiteY5" fmla="*/ 3091068 h 3091068"/>
              <a:gd name="connsiteX6" fmla="*/ 0 w 5009275"/>
              <a:gd name="connsiteY6" fmla="*/ 2857816 h 3091068"/>
              <a:gd name="connsiteX7" fmla="*/ 0 w 5009275"/>
              <a:gd name="connsiteY7" fmla="*/ 233252 h 3091068"/>
              <a:gd name="connsiteX8" fmla="*/ 233252 w 5009275"/>
              <a:gd name="connsiteY8" fmla="*/ 0 h 309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275" h="3091068">
                <a:moveTo>
                  <a:pt x="233252" y="0"/>
                </a:moveTo>
                <a:lnTo>
                  <a:pt x="4776023" y="0"/>
                </a:lnTo>
                <a:cubicBezTo>
                  <a:pt x="4904845" y="0"/>
                  <a:pt x="5009275" y="104430"/>
                  <a:pt x="5009275" y="233252"/>
                </a:cubicBezTo>
                <a:lnTo>
                  <a:pt x="5009275" y="2857816"/>
                </a:lnTo>
                <a:cubicBezTo>
                  <a:pt x="5009275" y="2986638"/>
                  <a:pt x="4904845" y="3091068"/>
                  <a:pt x="4776023" y="3091068"/>
                </a:cubicBezTo>
                <a:lnTo>
                  <a:pt x="233252" y="3091068"/>
                </a:lnTo>
                <a:cubicBezTo>
                  <a:pt x="104430" y="3091068"/>
                  <a:pt x="0" y="2986638"/>
                  <a:pt x="0" y="2857816"/>
                </a:cubicBezTo>
                <a:lnTo>
                  <a:pt x="0" y="233252"/>
                </a:lnTo>
                <a:cubicBezTo>
                  <a:pt x="0" y="104430"/>
                  <a:pt x="104430" y="0"/>
                  <a:pt x="233252" y="0"/>
                </a:cubicBezTo>
                <a:close/>
              </a:path>
            </a:pathLst>
          </a:custGeom>
          <a:solidFill>
            <a:schemeClr val="bg1"/>
          </a:solidFill>
        </p:spPr>
        <p:txBody>
          <a:bodyPr wrap="square">
            <a:noAutofit/>
          </a:bodyPr>
          <a:lstStyle>
            <a:lvl1pPr marL="0" indent="0">
              <a:buNone/>
              <a:defRPr sz="100">
                <a:noFill/>
              </a:defRPr>
            </a:lvl1pPr>
          </a:lstStyle>
          <a:p>
            <a:pPr lvl="0"/>
            <a:r>
              <a:rPr lang="da-DK" dirty="0"/>
              <a:t>.</a:t>
            </a:r>
          </a:p>
        </p:txBody>
      </p:sp>
      <p:sp>
        <p:nvSpPr>
          <p:cNvPr id="2" name="Title 1"/>
          <p:cNvSpPr>
            <a:spLocks noGrp="1"/>
          </p:cNvSpPr>
          <p:nvPr>
            <p:ph type="title" hasCustomPrompt="1"/>
          </p:nvPr>
        </p:nvSpPr>
        <p:spPr>
          <a:xfrm>
            <a:off x="719138" y="875909"/>
            <a:ext cx="10752137" cy="638629"/>
          </a:xfrm>
        </p:spPr>
        <p:txBody>
          <a:bodyPr/>
          <a:lstStyle/>
          <a:p>
            <a:r>
              <a:rPr lang="da-DK" noProof="0" dirty="0"/>
              <a:t>Klik for at tilføje titel</a:t>
            </a:r>
          </a:p>
        </p:txBody>
      </p:sp>
      <p:sp>
        <p:nvSpPr>
          <p:cNvPr id="11" name="Subtitle 2">
            <a:extLst>
              <a:ext uri="{FF2B5EF4-FFF2-40B4-BE49-F238E27FC236}">
                <a16:creationId xmlns:a16="http://schemas.microsoft.com/office/drawing/2014/main" id="{6325FED5-072E-481C-A1BF-80A19117D00C}"/>
              </a:ext>
            </a:extLst>
          </p:cNvPr>
          <p:cNvSpPr>
            <a:spLocks noGrp="1"/>
          </p:cNvSpPr>
          <p:nvPr>
            <p:ph type="subTitle" idx="18" hasCustomPrompt="1"/>
          </p:nvPr>
        </p:nvSpPr>
        <p:spPr>
          <a:xfrm>
            <a:off x="719139" y="1526022"/>
            <a:ext cx="1075372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13" name="Content Placeholder 11">
            <a:extLst>
              <a:ext uri="{FF2B5EF4-FFF2-40B4-BE49-F238E27FC236}">
                <a16:creationId xmlns:a16="http://schemas.microsoft.com/office/drawing/2014/main" id="{B9845A6B-F1A3-433B-B65D-F21ABFDF495B}"/>
              </a:ext>
            </a:extLst>
          </p:cNvPr>
          <p:cNvSpPr>
            <a:spLocks noGrp="1"/>
          </p:cNvSpPr>
          <p:nvPr>
            <p:ph sz="quarter" idx="20" hasCustomPrompt="1"/>
          </p:nvPr>
        </p:nvSpPr>
        <p:spPr>
          <a:xfrm>
            <a:off x="6782691" y="3202991"/>
            <a:ext cx="4364583" cy="1975421"/>
          </a:xfrm>
        </p:spPr>
        <p:txBody>
          <a:bodyPr/>
          <a:lstStyle>
            <a:lvl1pPr marL="0" indent="0">
              <a:buNone/>
              <a:defRPr sz="1600"/>
            </a:lvl1pPr>
          </a:lstStyle>
          <a:p>
            <a:pPr lvl="0"/>
            <a:r>
              <a:rPr lang="da-DK" dirty="0"/>
              <a:t>Indsæt foto, illustration, graf, tabel eller videosekvens</a:t>
            </a:r>
          </a:p>
        </p:txBody>
      </p:sp>
      <p:sp>
        <p:nvSpPr>
          <p:cNvPr id="5" name="Text Placeholder 4">
            <a:extLst>
              <a:ext uri="{FF2B5EF4-FFF2-40B4-BE49-F238E27FC236}">
                <a16:creationId xmlns:a16="http://schemas.microsoft.com/office/drawing/2014/main" id="{F33C288C-DC25-476C-A860-C7D7BFDC1D01}"/>
              </a:ext>
            </a:extLst>
          </p:cNvPr>
          <p:cNvSpPr>
            <a:spLocks noGrp="1"/>
          </p:cNvSpPr>
          <p:nvPr>
            <p:ph type="body" sz="quarter" idx="19" hasCustomPrompt="1"/>
          </p:nvPr>
        </p:nvSpPr>
        <p:spPr>
          <a:xfrm>
            <a:off x="6782692" y="2737063"/>
            <a:ext cx="4364583" cy="324000"/>
          </a:xfrm>
        </p:spPr>
        <p:txBody>
          <a:bodyPr/>
          <a:lstStyle>
            <a:lvl1pPr marL="0" indent="0">
              <a:buNone/>
              <a:defRPr sz="1200" b="1"/>
            </a:lvl1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da-DK" dirty="0"/>
              <a:t>Indsæt graf/tabel overskrift</a:t>
            </a:r>
          </a:p>
        </p:txBody>
      </p:sp>
      <p:sp>
        <p:nvSpPr>
          <p:cNvPr id="8" name="Date Placeholder 7">
            <a:extLst>
              <a:ext uri="{FF2B5EF4-FFF2-40B4-BE49-F238E27FC236}">
                <a16:creationId xmlns:a16="http://schemas.microsoft.com/office/drawing/2014/main" id="{13221374-0C34-4A57-955A-4ED274510034}"/>
              </a:ext>
            </a:extLst>
          </p:cNvPr>
          <p:cNvSpPr>
            <a:spLocks noGrp="1"/>
          </p:cNvSpPr>
          <p:nvPr>
            <p:ph type="dt" sz="half" idx="10"/>
          </p:nvPr>
        </p:nvSpPr>
        <p:spPr/>
        <p:txBody>
          <a:bodyPr/>
          <a:lstStyle/>
          <a:p>
            <a:fld id="{85421AE9-34C0-4723-978D-10DEBC11E48B}" type="datetime2">
              <a:rPr lang="da-DK" smtClean="0"/>
              <a:t>11. december 2023</a:t>
            </a:fld>
            <a:endParaRPr lang="da-DK" dirty="0"/>
          </a:p>
        </p:txBody>
      </p:sp>
      <p:sp>
        <p:nvSpPr>
          <p:cNvPr id="9" name="Footer Placeholder 8">
            <a:extLst>
              <a:ext uri="{FF2B5EF4-FFF2-40B4-BE49-F238E27FC236}">
                <a16:creationId xmlns:a16="http://schemas.microsoft.com/office/drawing/2014/main" id="{FB08F187-8F12-40F7-BF6C-97747D607DEE}"/>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EF2BFB58-C09F-4656-B9F7-C2B94CEFC5E1}"/>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5" name="Text Placeholder 4">
            <a:extLst>
              <a:ext uri="{FF2B5EF4-FFF2-40B4-BE49-F238E27FC236}">
                <a16:creationId xmlns:a16="http://schemas.microsoft.com/office/drawing/2014/main" id="{D48CDAD0-34EA-4799-B82E-81D59763119E}"/>
              </a:ext>
            </a:extLst>
          </p:cNvPr>
          <p:cNvSpPr>
            <a:spLocks noGrp="1"/>
          </p:cNvSpPr>
          <p:nvPr>
            <p:ph type="body" sz="quarter" idx="14" hasCustomPrompt="1"/>
          </p:nvPr>
        </p:nvSpPr>
        <p:spPr>
          <a:xfrm>
            <a:off x="719139" y="2413063"/>
            <a:ext cx="5506402" cy="3186112"/>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a:t>Fourth level</a:t>
            </a:r>
          </a:p>
          <a:p>
            <a:pPr lvl="4"/>
            <a:r>
              <a:rPr lang="da-DK" dirty="0"/>
              <a:t>Fifth level</a:t>
            </a:r>
          </a:p>
        </p:txBody>
      </p:sp>
    </p:spTree>
    <p:extLst>
      <p:ext uri="{BB962C8B-B14F-4D97-AF65-F5344CB8AC3E}">
        <p14:creationId xmlns:p14="http://schemas.microsoft.com/office/powerpoint/2010/main" val="137092686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D38F1E8-5664-4403-9E26-E8FBB3143713}"/>
              </a:ext>
            </a:extLst>
          </p:cNvPr>
          <p:cNvSpPr>
            <a:spLocks noGrp="1"/>
          </p:cNvSpPr>
          <p:nvPr>
            <p:ph type="body" sz="quarter" idx="25" hasCustomPrompt="1"/>
          </p:nvPr>
        </p:nvSpPr>
        <p:spPr>
          <a:xfrm>
            <a:off x="719138" y="2413975"/>
            <a:ext cx="5009275" cy="3091068"/>
          </a:xfrm>
          <a:custGeom>
            <a:avLst/>
            <a:gdLst>
              <a:gd name="connsiteX0" fmla="*/ 233252 w 5009275"/>
              <a:gd name="connsiteY0" fmla="*/ 0 h 3091068"/>
              <a:gd name="connsiteX1" fmla="*/ 4776023 w 5009275"/>
              <a:gd name="connsiteY1" fmla="*/ 0 h 3091068"/>
              <a:gd name="connsiteX2" fmla="*/ 5009275 w 5009275"/>
              <a:gd name="connsiteY2" fmla="*/ 233252 h 3091068"/>
              <a:gd name="connsiteX3" fmla="*/ 5009275 w 5009275"/>
              <a:gd name="connsiteY3" fmla="*/ 2857816 h 3091068"/>
              <a:gd name="connsiteX4" fmla="*/ 4776023 w 5009275"/>
              <a:gd name="connsiteY4" fmla="*/ 3091068 h 3091068"/>
              <a:gd name="connsiteX5" fmla="*/ 233252 w 5009275"/>
              <a:gd name="connsiteY5" fmla="*/ 3091068 h 3091068"/>
              <a:gd name="connsiteX6" fmla="*/ 0 w 5009275"/>
              <a:gd name="connsiteY6" fmla="*/ 2857816 h 3091068"/>
              <a:gd name="connsiteX7" fmla="*/ 0 w 5009275"/>
              <a:gd name="connsiteY7" fmla="*/ 233252 h 3091068"/>
              <a:gd name="connsiteX8" fmla="*/ 233252 w 5009275"/>
              <a:gd name="connsiteY8" fmla="*/ 0 h 309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275" h="3091068">
                <a:moveTo>
                  <a:pt x="233252" y="0"/>
                </a:moveTo>
                <a:lnTo>
                  <a:pt x="4776023" y="0"/>
                </a:lnTo>
                <a:cubicBezTo>
                  <a:pt x="4904845" y="0"/>
                  <a:pt x="5009275" y="104430"/>
                  <a:pt x="5009275" y="233252"/>
                </a:cubicBezTo>
                <a:lnTo>
                  <a:pt x="5009275" y="2857816"/>
                </a:lnTo>
                <a:cubicBezTo>
                  <a:pt x="5009275" y="2986638"/>
                  <a:pt x="4904845" y="3091068"/>
                  <a:pt x="4776023" y="3091068"/>
                </a:cubicBezTo>
                <a:lnTo>
                  <a:pt x="233252" y="3091068"/>
                </a:lnTo>
                <a:cubicBezTo>
                  <a:pt x="104430" y="3091068"/>
                  <a:pt x="0" y="2986638"/>
                  <a:pt x="0" y="2857816"/>
                </a:cubicBezTo>
                <a:lnTo>
                  <a:pt x="0" y="233252"/>
                </a:lnTo>
                <a:cubicBezTo>
                  <a:pt x="0" y="104430"/>
                  <a:pt x="104430" y="0"/>
                  <a:pt x="233252" y="0"/>
                </a:cubicBezTo>
                <a:close/>
              </a:path>
            </a:pathLst>
          </a:custGeom>
          <a:solidFill>
            <a:schemeClr val="bg1"/>
          </a:solidFill>
        </p:spPr>
        <p:txBody>
          <a:bodyPr wrap="square">
            <a:noAutofit/>
          </a:bodyPr>
          <a:lstStyle>
            <a:lvl1pPr marL="0" indent="0">
              <a:buNone/>
              <a:defRPr sz="100">
                <a:noFill/>
              </a:defRPr>
            </a:lvl1pPr>
          </a:lstStyle>
          <a:p>
            <a:pPr lvl="0"/>
            <a:r>
              <a:rPr lang="da-DK" dirty="0"/>
              <a:t>.</a:t>
            </a:r>
          </a:p>
        </p:txBody>
      </p:sp>
      <p:sp>
        <p:nvSpPr>
          <p:cNvPr id="13" name="Text Placeholder 12">
            <a:extLst>
              <a:ext uri="{FF2B5EF4-FFF2-40B4-BE49-F238E27FC236}">
                <a16:creationId xmlns:a16="http://schemas.microsoft.com/office/drawing/2014/main" id="{3B613CEF-8B7A-4534-AC5A-621A08762479}"/>
              </a:ext>
            </a:extLst>
          </p:cNvPr>
          <p:cNvSpPr>
            <a:spLocks noGrp="1"/>
          </p:cNvSpPr>
          <p:nvPr>
            <p:ph type="body" sz="quarter" idx="24" hasCustomPrompt="1"/>
          </p:nvPr>
        </p:nvSpPr>
        <p:spPr>
          <a:xfrm>
            <a:off x="6462001" y="2413975"/>
            <a:ext cx="5009275" cy="3091068"/>
          </a:xfrm>
          <a:custGeom>
            <a:avLst/>
            <a:gdLst>
              <a:gd name="connsiteX0" fmla="*/ 233252 w 5009275"/>
              <a:gd name="connsiteY0" fmla="*/ 0 h 3091068"/>
              <a:gd name="connsiteX1" fmla="*/ 4776023 w 5009275"/>
              <a:gd name="connsiteY1" fmla="*/ 0 h 3091068"/>
              <a:gd name="connsiteX2" fmla="*/ 5009275 w 5009275"/>
              <a:gd name="connsiteY2" fmla="*/ 233252 h 3091068"/>
              <a:gd name="connsiteX3" fmla="*/ 5009275 w 5009275"/>
              <a:gd name="connsiteY3" fmla="*/ 2857816 h 3091068"/>
              <a:gd name="connsiteX4" fmla="*/ 4776023 w 5009275"/>
              <a:gd name="connsiteY4" fmla="*/ 3091068 h 3091068"/>
              <a:gd name="connsiteX5" fmla="*/ 233252 w 5009275"/>
              <a:gd name="connsiteY5" fmla="*/ 3091068 h 3091068"/>
              <a:gd name="connsiteX6" fmla="*/ 0 w 5009275"/>
              <a:gd name="connsiteY6" fmla="*/ 2857816 h 3091068"/>
              <a:gd name="connsiteX7" fmla="*/ 0 w 5009275"/>
              <a:gd name="connsiteY7" fmla="*/ 233252 h 3091068"/>
              <a:gd name="connsiteX8" fmla="*/ 233252 w 5009275"/>
              <a:gd name="connsiteY8" fmla="*/ 0 h 309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275" h="3091068">
                <a:moveTo>
                  <a:pt x="233252" y="0"/>
                </a:moveTo>
                <a:lnTo>
                  <a:pt x="4776023" y="0"/>
                </a:lnTo>
                <a:cubicBezTo>
                  <a:pt x="4904845" y="0"/>
                  <a:pt x="5009275" y="104430"/>
                  <a:pt x="5009275" y="233252"/>
                </a:cubicBezTo>
                <a:lnTo>
                  <a:pt x="5009275" y="2857816"/>
                </a:lnTo>
                <a:cubicBezTo>
                  <a:pt x="5009275" y="2986638"/>
                  <a:pt x="4904845" y="3091068"/>
                  <a:pt x="4776023" y="3091068"/>
                </a:cubicBezTo>
                <a:lnTo>
                  <a:pt x="233252" y="3091068"/>
                </a:lnTo>
                <a:cubicBezTo>
                  <a:pt x="104430" y="3091068"/>
                  <a:pt x="0" y="2986638"/>
                  <a:pt x="0" y="2857816"/>
                </a:cubicBezTo>
                <a:lnTo>
                  <a:pt x="0" y="233252"/>
                </a:lnTo>
                <a:cubicBezTo>
                  <a:pt x="0" y="104430"/>
                  <a:pt x="104430" y="0"/>
                  <a:pt x="233252" y="0"/>
                </a:cubicBezTo>
                <a:close/>
              </a:path>
            </a:pathLst>
          </a:custGeom>
          <a:solidFill>
            <a:schemeClr val="bg1"/>
          </a:solidFill>
        </p:spPr>
        <p:txBody>
          <a:bodyPr wrap="square">
            <a:noAutofit/>
          </a:bodyPr>
          <a:lstStyle>
            <a:lvl1pPr marL="0" indent="0">
              <a:buNone/>
              <a:defRPr sz="100">
                <a:noFill/>
              </a:defRPr>
            </a:lvl1pPr>
          </a:lstStyle>
          <a:p>
            <a:pPr lvl="0"/>
            <a:r>
              <a:rPr lang="da-DK" dirty="0"/>
              <a:t>.</a:t>
            </a:r>
          </a:p>
        </p:txBody>
      </p:sp>
      <p:sp>
        <p:nvSpPr>
          <p:cNvPr id="2" name="Title 1"/>
          <p:cNvSpPr>
            <a:spLocks noGrp="1"/>
          </p:cNvSpPr>
          <p:nvPr>
            <p:ph type="title" hasCustomPrompt="1"/>
          </p:nvPr>
        </p:nvSpPr>
        <p:spPr>
          <a:xfrm>
            <a:off x="719138" y="876047"/>
            <a:ext cx="10752137" cy="638629"/>
          </a:xfrm>
        </p:spPr>
        <p:txBody>
          <a:bodyPr/>
          <a:lstStyle/>
          <a:p>
            <a:r>
              <a:rPr lang="da-DK" noProof="0" dirty="0"/>
              <a:t>Klik for at tilføje titel</a:t>
            </a:r>
          </a:p>
        </p:txBody>
      </p:sp>
      <p:sp>
        <p:nvSpPr>
          <p:cNvPr id="11" name="Subtitle 2">
            <a:extLst>
              <a:ext uri="{FF2B5EF4-FFF2-40B4-BE49-F238E27FC236}">
                <a16:creationId xmlns:a16="http://schemas.microsoft.com/office/drawing/2014/main" id="{6325FED5-072E-481C-A1BF-80A19117D00C}"/>
              </a:ext>
            </a:extLst>
          </p:cNvPr>
          <p:cNvSpPr>
            <a:spLocks noGrp="1"/>
          </p:cNvSpPr>
          <p:nvPr>
            <p:ph type="subTitle" idx="18" hasCustomPrompt="1"/>
          </p:nvPr>
        </p:nvSpPr>
        <p:spPr>
          <a:xfrm>
            <a:off x="719138" y="1526868"/>
            <a:ext cx="1075372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17" name="Content Placeholder 11">
            <a:extLst>
              <a:ext uri="{FF2B5EF4-FFF2-40B4-BE49-F238E27FC236}">
                <a16:creationId xmlns:a16="http://schemas.microsoft.com/office/drawing/2014/main" id="{C30C5DBC-C3D4-4CA1-9E0F-119E10FDC0E4}"/>
              </a:ext>
            </a:extLst>
          </p:cNvPr>
          <p:cNvSpPr>
            <a:spLocks noGrp="1"/>
          </p:cNvSpPr>
          <p:nvPr>
            <p:ph sz="quarter" idx="22" hasCustomPrompt="1"/>
          </p:nvPr>
        </p:nvSpPr>
        <p:spPr>
          <a:xfrm>
            <a:off x="1050390" y="3203903"/>
            <a:ext cx="4364583" cy="1975421"/>
          </a:xfrm>
        </p:spPr>
        <p:txBody>
          <a:bodyPr/>
          <a:lstStyle>
            <a:lvl1pPr marL="0" indent="0">
              <a:buNone/>
              <a:defRPr sz="1600"/>
            </a:lvl1pPr>
          </a:lstStyle>
          <a:p>
            <a:pPr lvl="0"/>
            <a:r>
              <a:rPr lang="da-DK" dirty="0"/>
              <a:t>Indsæt foto, illustration, graf, tabel eller videosekvens</a:t>
            </a:r>
          </a:p>
        </p:txBody>
      </p:sp>
      <p:sp>
        <p:nvSpPr>
          <p:cNvPr id="19" name="Content Placeholder 11">
            <a:extLst>
              <a:ext uri="{FF2B5EF4-FFF2-40B4-BE49-F238E27FC236}">
                <a16:creationId xmlns:a16="http://schemas.microsoft.com/office/drawing/2014/main" id="{7F0F6011-5377-4129-9896-9976F26DF1AD}"/>
              </a:ext>
            </a:extLst>
          </p:cNvPr>
          <p:cNvSpPr>
            <a:spLocks noGrp="1"/>
          </p:cNvSpPr>
          <p:nvPr>
            <p:ph sz="quarter" idx="23" hasCustomPrompt="1"/>
          </p:nvPr>
        </p:nvSpPr>
        <p:spPr>
          <a:xfrm>
            <a:off x="6775623" y="3203903"/>
            <a:ext cx="4364583" cy="1975421"/>
          </a:xfrm>
        </p:spPr>
        <p:txBody>
          <a:bodyPr/>
          <a:lstStyle>
            <a:lvl1pPr marL="0" indent="0">
              <a:buNone/>
              <a:defRPr sz="1600"/>
            </a:lvl1pPr>
          </a:lstStyle>
          <a:p>
            <a:pPr lvl="0"/>
            <a:r>
              <a:rPr lang="da-DK" dirty="0"/>
              <a:t>Indsæt foto, illustration, graf, tabel eller videosekvens</a:t>
            </a:r>
          </a:p>
        </p:txBody>
      </p:sp>
      <p:sp>
        <p:nvSpPr>
          <p:cNvPr id="12" name="Text Placeholder 4">
            <a:extLst>
              <a:ext uri="{FF2B5EF4-FFF2-40B4-BE49-F238E27FC236}">
                <a16:creationId xmlns:a16="http://schemas.microsoft.com/office/drawing/2014/main" id="{743311DF-DC96-4749-A75B-B36443D57424}"/>
              </a:ext>
            </a:extLst>
          </p:cNvPr>
          <p:cNvSpPr>
            <a:spLocks noGrp="1"/>
          </p:cNvSpPr>
          <p:nvPr>
            <p:ph type="body" sz="quarter" idx="20" hasCustomPrompt="1"/>
          </p:nvPr>
        </p:nvSpPr>
        <p:spPr>
          <a:xfrm>
            <a:off x="1048508" y="2737975"/>
            <a:ext cx="4364583" cy="324000"/>
          </a:xfrm>
        </p:spPr>
        <p:txBody>
          <a:bodyPr/>
          <a:lstStyle>
            <a:lvl1pPr marL="0" indent="0">
              <a:buNone/>
              <a:defRPr sz="1200" b="1"/>
            </a:lvl1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da-DK" dirty="0"/>
              <a:t>Indsæt graf/tabel overskrift</a:t>
            </a:r>
          </a:p>
        </p:txBody>
      </p:sp>
      <p:sp>
        <p:nvSpPr>
          <p:cNvPr id="16" name="Text Placeholder 4">
            <a:extLst>
              <a:ext uri="{FF2B5EF4-FFF2-40B4-BE49-F238E27FC236}">
                <a16:creationId xmlns:a16="http://schemas.microsoft.com/office/drawing/2014/main" id="{B63DB8CC-D7FC-4D08-9B93-4043129B5E09}"/>
              </a:ext>
            </a:extLst>
          </p:cNvPr>
          <p:cNvSpPr>
            <a:spLocks noGrp="1"/>
          </p:cNvSpPr>
          <p:nvPr>
            <p:ph type="body" sz="quarter" idx="21" hasCustomPrompt="1"/>
          </p:nvPr>
        </p:nvSpPr>
        <p:spPr>
          <a:xfrm>
            <a:off x="6778909" y="2737975"/>
            <a:ext cx="4364583" cy="324000"/>
          </a:xfrm>
        </p:spPr>
        <p:txBody>
          <a:bodyPr/>
          <a:lstStyle>
            <a:lvl1pPr marL="0" indent="0">
              <a:buNone/>
              <a:defRPr sz="1200" b="1"/>
            </a:lvl1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da-DK" dirty="0"/>
              <a:t>Indsæt graf/tabel overskrift</a:t>
            </a:r>
          </a:p>
        </p:txBody>
      </p:sp>
      <p:sp>
        <p:nvSpPr>
          <p:cNvPr id="8" name="Date Placeholder 7">
            <a:extLst>
              <a:ext uri="{FF2B5EF4-FFF2-40B4-BE49-F238E27FC236}">
                <a16:creationId xmlns:a16="http://schemas.microsoft.com/office/drawing/2014/main" id="{13221374-0C34-4A57-955A-4ED274510034}"/>
              </a:ext>
            </a:extLst>
          </p:cNvPr>
          <p:cNvSpPr>
            <a:spLocks noGrp="1"/>
          </p:cNvSpPr>
          <p:nvPr>
            <p:ph type="dt" sz="half" idx="10"/>
          </p:nvPr>
        </p:nvSpPr>
        <p:spPr/>
        <p:txBody>
          <a:bodyPr/>
          <a:lstStyle/>
          <a:p>
            <a:fld id="{177BB848-497F-440B-9620-1FAD10ECF1CD}" type="datetime2">
              <a:rPr lang="da-DK" smtClean="0"/>
              <a:t>11. december 2023</a:t>
            </a:fld>
            <a:endParaRPr lang="da-DK" dirty="0"/>
          </a:p>
        </p:txBody>
      </p:sp>
      <p:sp>
        <p:nvSpPr>
          <p:cNvPr id="9" name="Footer Placeholder 8">
            <a:extLst>
              <a:ext uri="{FF2B5EF4-FFF2-40B4-BE49-F238E27FC236}">
                <a16:creationId xmlns:a16="http://schemas.microsoft.com/office/drawing/2014/main" id="{FB08F187-8F12-40F7-BF6C-97747D607DEE}"/>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EF2BFB58-C09F-4656-B9F7-C2B94CEFC5E1}"/>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8618951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138" y="876047"/>
            <a:ext cx="10752137" cy="638629"/>
          </a:xfrm>
        </p:spPr>
        <p:txBody>
          <a:bodyPr/>
          <a:lstStyle/>
          <a:p>
            <a:r>
              <a:rPr lang="da-DK" noProof="0" dirty="0"/>
              <a:t>Klik for at tilføje titel</a:t>
            </a:r>
          </a:p>
        </p:txBody>
      </p:sp>
      <p:sp>
        <p:nvSpPr>
          <p:cNvPr id="11" name="Subtitle 2">
            <a:extLst>
              <a:ext uri="{FF2B5EF4-FFF2-40B4-BE49-F238E27FC236}">
                <a16:creationId xmlns:a16="http://schemas.microsoft.com/office/drawing/2014/main" id="{6325FED5-072E-481C-A1BF-80A19117D00C}"/>
              </a:ext>
            </a:extLst>
          </p:cNvPr>
          <p:cNvSpPr>
            <a:spLocks noGrp="1"/>
          </p:cNvSpPr>
          <p:nvPr>
            <p:ph type="subTitle" idx="18" hasCustomPrompt="1"/>
          </p:nvPr>
        </p:nvSpPr>
        <p:spPr>
          <a:xfrm>
            <a:off x="719138" y="1526868"/>
            <a:ext cx="1075372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8" name="Date Placeholder 7">
            <a:extLst>
              <a:ext uri="{FF2B5EF4-FFF2-40B4-BE49-F238E27FC236}">
                <a16:creationId xmlns:a16="http://schemas.microsoft.com/office/drawing/2014/main" id="{13221374-0C34-4A57-955A-4ED274510034}"/>
              </a:ext>
            </a:extLst>
          </p:cNvPr>
          <p:cNvSpPr>
            <a:spLocks noGrp="1"/>
          </p:cNvSpPr>
          <p:nvPr>
            <p:ph type="dt" sz="half" idx="10"/>
          </p:nvPr>
        </p:nvSpPr>
        <p:spPr/>
        <p:txBody>
          <a:bodyPr/>
          <a:lstStyle/>
          <a:p>
            <a:fld id="{177BB848-497F-440B-9620-1FAD10ECF1CD}" type="datetime2">
              <a:rPr lang="da-DK" smtClean="0"/>
              <a:t>11. december 2023</a:t>
            </a:fld>
            <a:endParaRPr lang="da-DK" dirty="0"/>
          </a:p>
        </p:txBody>
      </p:sp>
      <p:sp>
        <p:nvSpPr>
          <p:cNvPr id="9" name="Footer Placeholder 8">
            <a:extLst>
              <a:ext uri="{FF2B5EF4-FFF2-40B4-BE49-F238E27FC236}">
                <a16:creationId xmlns:a16="http://schemas.microsoft.com/office/drawing/2014/main" id="{FB08F187-8F12-40F7-BF6C-97747D607DEE}"/>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EF2BFB58-C09F-4656-B9F7-C2B94CEFC5E1}"/>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5" name="Content Placeholder 11">
            <a:extLst>
              <a:ext uri="{FF2B5EF4-FFF2-40B4-BE49-F238E27FC236}">
                <a16:creationId xmlns:a16="http://schemas.microsoft.com/office/drawing/2014/main" id="{C30C5DBC-C3D4-4CA1-9E0F-119E10FDC0E4}"/>
              </a:ext>
            </a:extLst>
          </p:cNvPr>
          <p:cNvSpPr>
            <a:spLocks noGrp="1"/>
          </p:cNvSpPr>
          <p:nvPr>
            <p:ph sz="quarter" idx="26" hasCustomPrompt="1"/>
          </p:nvPr>
        </p:nvSpPr>
        <p:spPr>
          <a:xfrm>
            <a:off x="717438" y="2621508"/>
            <a:ext cx="4392000" cy="3240000"/>
          </a:xfrm>
        </p:spPr>
        <p:txBody>
          <a:bodyPr/>
          <a:lstStyle>
            <a:lvl1pPr marL="0" indent="0">
              <a:buNone/>
              <a:defRPr sz="1403"/>
            </a:lvl1pPr>
          </a:lstStyle>
          <a:p>
            <a:pPr lvl="0"/>
            <a:r>
              <a:rPr lang="da-DK" dirty="0"/>
              <a:t>Indsæt foto, illustration, graf, tabel eller videosekvens</a:t>
            </a:r>
          </a:p>
        </p:txBody>
      </p:sp>
      <p:sp>
        <p:nvSpPr>
          <p:cNvPr id="18" name="Content Placeholder 11">
            <a:extLst>
              <a:ext uri="{FF2B5EF4-FFF2-40B4-BE49-F238E27FC236}">
                <a16:creationId xmlns:a16="http://schemas.microsoft.com/office/drawing/2014/main" id="{7F0F6011-5377-4129-9896-9976F26DF1AD}"/>
              </a:ext>
            </a:extLst>
          </p:cNvPr>
          <p:cNvSpPr>
            <a:spLocks noGrp="1"/>
          </p:cNvSpPr>
          <p:nvPr>
            <p:ph sz="quarter" idx="27" hasCustomPrompt="1"/>
          </p:nvPr>
        </p:nvSpPr>
        <p:spPr>
          <a:xfrm>
            <a:off x="7079276" y="2621508"/>
            <a:ext cx="4391999" cy="3240000"/>
          </a:xfrm>
        </p:spPr>
        <p:txBody>
          <a:bodyPr/>
          <a:lstStyle>
            <a:lvl1pPr marL="0" indent="0">
              <a:buNone/>
              <a:defRPr sz="1403"/>
            </a:lvl1pPr>
          </a:lstStyle>
          <a:p>
            <a:pPr lvl="0"/>
            <a:r>
              <a:rPr lang="da-DK" dirty="0"/>
              <a:t>Indsæt foto, illustration, graf, tabel eller videosekvens</a:t>
            </a:r>
          </a:p>
        </p:txBody>
      </p:sp>
      <p:sp>
        <p:nvSpPr>
          <p:cNvPr id="22" name="Pladsholder til tekst 3"/>
          <p:cNvSpPr>
            <a:spLocks noGrp="1"/>
          </p:cNvSpPr>
          <p:nvPr>
            <p:ph type="body" sz="quarter" idx="28" hasCustomPrompt="1"/>
          </p:nvPr>
        </p:nvSpPr>
        <p:spPr>
          <a:xfrm>
            <a:off x="717438" y="2168725"/>
            <a:ext cx="3836988" cy="341313"/>
          </a:xfrm>
        </p:spPr>
        <p:txBody>
          <a:bodyPr anchor="b"/>
          <a:lstStyle>
            <a:lvl1pPr marL="0" indent="0">
              <a:buNone/>
              <a:defRPr sz="1600" baseline="0"/>
            </a:lvl1pPr>
          </a:lstStyle>
          <a:p>
            <a:pPr lvl="0"/>
            <a:r>
              <a:rPr lang="da-DK"/>
              <a:t>Indsæt graf/tabel overskrift</a:t>
            </a:r>
          </a:p>
        </p:txBody>
      </p:sp>
      <p:sp>
        <p:nvSpPr>
          <p:cNvPr id="23" name="Pladsholder til tekst 3"/>
          <p:cNvSpPr>
            <a:spLocks noGrp="1"/>
          </p:cNvSpPr>
          <p:nvPr>
            <p:ph type="body" sz="quarter" idx="29" hasCustomPrompt="1"/>
          </p:nvPr>
        </p:nvSpPr>
        <p:spPr>
          <a:xfrm>
            <a:off x="7083848" y="2168725"/>
            <a:ext cx="3836988" cy="341313"/>
          </a:xfrm>
        </p:spPr>
        <p:txBody>
          <a:bodyPr anchor="b"/>
          <a:lstStyle>
            <a:lvl1pPr marL="0" indent="0">
              <a:buNone/>
              <a:defRPr sz="1600" baseline="0"/>
            </a:lvl1pPr>
          </a:lstStyle>
          <a:p>
            <a:pPr lvl="0"/>
            <a:r>
              <a:rPr lang="da-DK"/>
              <a:t>Indsæt graf/tabel overskrift</a:t>
            </a:r>
          </a:p>
        </p:txBody>
      </p:sp>
      <p:sp>
        <p:nvSpPr>
          <p:cNvPr id="24" name="Pladsholder til indhold 6"/>
          <p:cNvSpPr>
            <a:spLocks noGrp="1"/>
          </p:cNvSpPr>
          <p:nvPr>
            <p:ph sz="quarter" idx="30"/>
          </p:nvPr>
        </p:nvSpPr>
        <p:spPr>
          <a:xfrm>
            <a:off x="7079275" y="2524224"/>
            <a:ext cx="4392000" cy="0"/>
          </a:xfrm>
          <a:solidFill>
            <a:schemeClr val="bg2"/>
          </a:solidFill>
          <a:ln w="9525">
            <a:solidFill>
              <a:srgbClr val="816D65"/>
            </a:solidFill>
          </a:ln>
        </p:spPr>
        <p:txBody>
          <a:bodyPr/>
          <a:lstStyle>
            <a:lvl1pPr>
              <a:defRPr sz="100">
                <a:noFill/>
              </a:defRPr>
            </a:lvl1pPr>
          </a:lstStyle>
          <a:p>
            <a:pPr lvl="0"/>
            <a:endParaRPr lang="da-DK"/>
          </a:p>
        </p:txBody>
      </p:sp>
      <p:sp>
        <p:nvSpPr>
          <p:cNvPr id="25" name="Pladsholder til indhold 6"/>
          <p:cNvSpPr>
            <a:spLocks noGrp="1"/>
          </p:cNvSpPr>
          <p:nvPr>
            <p:ph sz="quarter" idx="31"/>
          </p:nvPr>
        </p:nvSpPr>
        <p:spPr>
          <a:xfrm>
            <a:off x="717438" y="2524224"/>
            <a:ext cx="4392000" cy="0"/>
          </a:xfrm>
          <a:solidFill>
            <a:schemeClr val="bg2"/>
          </a:solidFill>
          <a:ln w="9525">
            <a:solidFill>
              <a:srgbClr val="816D65"/>
            </a:solidFill>
          </a:ln>
        </p:spPr>
        <p:txBody>
          <a:bodyPr/>
          <a:lstStyle>
            <a:lvl1pPr>
              <a:defRPr sz="100">
                <a:noFill/>
              </a:defRPr>
            </a:lvl1pPr>
          </a:lstStyle>
          <a:p>
            <a:pPr lvl="0"/>
            <a:endParaRPr lang="da-DK"/>
          </a:p>
        </p:txBody>
      </p:sp>
    </p:spTree>
    <p:extLst>
      <p:ext uri="{BB962C8B-B14F-4D97-AF65-F5344CB8AC3E}">
        <p14:creationId xmlns:p14="http://schemas.microsoft.com/office/powerpoint/2010/main" val="216665809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139" y="876047"/>
            <a:ext cx="6677342" cy="638629"/>
          </a:xfrm>
        </p:spPr>
        <p:txBody>
          <a:bodyPr/>
          <a:lstStyle/>
          <a:p>
            <a:r>
              <a:rPr lang="da-DK" noProof="0" dirty="0"/>
              <a:t>Klik for at tilføje titel</a:t>
            </a:r>
          </a:p>
        </p:txBody>
      </p:sp>
      <p:sp>
        <p:nvSpPr>
          <p:cNvPr id="11" name="Subtitle 2">
            <a:extLst>
              <a:ext uri="{FF2B5EF4-FFF2-40B4-BE49-F238E27FC236}">
                <a16:creationId xmlns:a16="http://schemas.microsoft.com/office/drawing/2014/main" id="{6325FED5-072E-481C-A1BF-80A19117D00C}"/>
              </a:ext>
            </a:extLst>
          </p:cNvPr>
          <p:cNvSpPr>
            <a:spLocks noGrp="1"/>
          </p:cNvSpPr>
          <p:nvPr>
            <p:ph type="subTitle" idx="18" hasCustomPrompt="1"/>
          </p:nvPr>
        </p:nvSpPr>
        <p:spPr>
          <a:xfrm>
            <a:off x="719138" y="1526868"/>
            <a:ext cx="667734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8" name="Date Placeholder 7">
            <a:extLst>
              <a:ext uri="{FF2B5EF4-FFF2-40B4-BE49-F238E27FC236}">
                <a16:creationId xmlns:a16="http://schemas.microsoft.com/office/drawing/2014/main" id="{13221374-0C34-4A57-955A-4ED274510034}"/>
              </a:ext>
            </a:extLst>
          </p:cNvPr>
          <p:cNvSpPr>
            <a:spLocks noGrp="1"/>
          </p:cNvSpPr>
          <p:nvPr>
            <p:ph type="dt" sz="half" idx="10"/>
          </p:nvPr>
        </p:nvSpPr>
        <p:spPr/>
        <p:txBody>
          <a:bodyPr/>
          <a:lstStyle/>
          <a:p>
            <a:fld id="{177BB848-497F-440B-9620-1FAD10ECF1CD}" type="datetime2">
              <a:rPr lang="da-DK" smtClean="0"/>
              <a:t>11. december 2023</a:t>
            </a:fld>
            <a:endParaRPr lang="da-DK" dirty="0"/>
          </a:p>
        </p:txBody>
      </p:sp>
      <p:sp>
        <p:nvSpPr>
          <p:cNvPr id="9" name="Footer Placeholder 8">
            <a:extLst>
              <a:ext uri="{FF2B5EF4-FFF2-40B4-BE49-F238E27FC236}">
                <a16:creationId xmlns:a16="http://schemas.microsoft.com/office/drawing/2014/main" id="{FB08F187-8F12-40F7-BF6C-97747D607DEE}"/>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EF2BFB58-C09F-4656-B9F7-C2B94CEFC5E1}"/>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5" name="Content Placeholder 11">
            <a:extLst>
              <a:ext uri="{FF2B5EF4-FFF2-40B4-BE49-F238E27FC236}">
                <a16:creationId xmlns:a16="http://schemas.microsoft.com/office/drawing/2014/main" id="{C30C5DBC-C3D4-4CA1-9E0F-119E10FDC0E4}"/>
              </a:ext>
            </a:extLst>
          </p:cNvPr>
          <p:cNvSpPr>
            <a:spLocks noGrp="1"/>
          </p:cNvSpPr>
          <p:nvPr>
            <p:ph sz="quarter" idx="26" hasCustomPrompt="1"/>
          </p:nvPr>
        </p:nvSpPr>
        <p:spPr>
          <a:xfrm>
            <a:off x="717438" y="2621508"/>
            <a:ext cx="5927202" cy="3047772"/>
          </a:xfrm>
        </p:spPr>
        <p:txBody>
          <a:bodyPr/>
          <a:lstStyle>
            <a:lvl1pPr marL="0" indent="0">
              <a:buNone/>
              <a:defRPr sz="1403"/>
            </a:lvl1pPr>
          </a:lstStyle>
          <a:p>
            <a:pPr lvl="0"/>
            <a:r>
              <a:rPr lang="da-DK" dirty="0"/>
              <a:t>Indsæt foto, illustration, graf, tabel eller videosekvens</a:t>
            </a:r>
          </a:p>
        </p:txBody>
      </p:sp>
      <p:sp>
        <p:nvSpPr>
          <p:cNvPr id="22" name="Pladsholder til tekst 3"/>
          <p:cNvSpPr>
            <a:spLocks noGrp="1"/>
          </p:cNvSpPr>
          <p:nvPr>
            <p:ph type="body" sz="quarter" idx="28" hasCustomPrompt="1"/>
          </p:nvPr>
        </p:nvSpPr>
        <p:spPr>
          <a:xfrm>
            <a:off x="717438" y="2168725"/>
            <a:ext cx="3836988" cy="341313"/>
          </a:xfrm>
        </p:spPr>
        <p:txBody>
          <a:bodyPr anchor="b"/>
          <a:lstStyle>
            <a:lvl1pPr marL="0" indent="0">
              <a:buNone/>
              <a:defRPr sz="1600" baseline="0"/>
            </a:lvl1pPr>
          </a:lstStyle>
          <a:p>
            <a:pPr lvl="0"/>
            <a:r>
              <a:rPr lang="da-DK"/>
              <a:t>Indsæt graf/tabel overskrift</a:t>
            </a:r>
          </a:p>
        </p:txBody>
      </p:sp>
      <p:sp>
        <p:nvSpPr>
          <p:cNvPr id="25" name="Pladsholder til indhold 6"/>
          <p:cNvSpPr>
            <a:spLocks noGrp="1"/>
          </p:cNvSpPr>
          <p:nvPr>
            <p:ph sz="quarter" idx="31"/>
          </p:nvPr>
        </p:nvSpPr>
        <p:spPr>
          <a:xfrm>
            <a:off x="717438" y="2524224"/>
            <a:ext cx="5925600" cy="0"/>
          </a:xfrm>
          <a:solidFill>
            <a:schemeClr val="bg2"/>
          </a:solidFill>
          <a:ln w="9525">
            <a:solidFill>
              <a:srgbClr val="816D65"/>
            </a:solidFill>
          </a:ln>
        </p:spPr>
        <p:txBody>
          <a:bodyPr/>
          <a:lstStyle>
            <a:lvl1pPr>
              <a:defRPr sz="100">
                <a:noFill/>
              </a:defRPr>
            </a:lvl1pPr>
          </a:lstStyle>
          <a:p>
            <a:pPr lvl="0"/>
            <a:endParaRPr lang="da-DK"/>
          </a:p>
        </p:txBody>
      </p:sp>
      <p:sp>
        <p:nvSpPr>
          <p:cNvPr id="13" name="Picture Placeholder 11">
            <a:extLst>
              <a:ext uri="{FF2B5EF4-FFF2-40B4-BE49-F238E27FC236}">
                <a16:creationId xmlns:a16="http://schemas.microsoft.com/office/drawing/2014/main" id="{676928C3-9F0A-42F8-A12B-76FDE8791F42}"/>
              </a:ext>
            </a:extLst>
          </p:cNvPr>
          <p:cNvSpPr>
            <a:spLocks noGrp="1"/>
          </p:cNvSpPr>
          <p:nvPr>
            <p:ph type="pic" sz="quarter" idx="14" hasCustomPrompt="1"/>
          </p:nvPr>
        </p:nvSpPr>
        <p:spPr>
          <a:xfrm>
            <a:off x="7548000" y="0"/>
            <a:ext cx="4644000" cy="5669280"/>
          </a:xfrm>
          <a:custGeom>
            <a:avLst/>
            <a:gdLst>
              <a:gd name="connsiteX0" fmla="*/ 0 w 4644000"/>
              <a:gd name="connsiteY0" fmla="*/ 0 h 5669280"/>
              <a:gd name="connsiteX1" fmla="*/ 4644000 w 4644000"/>
              <a:gd name="connsiteY1" fmla="*/ 0 h 5669280"/>
              <a:gd name="connsiteX2" fmla="*/ 4644000 w 4644000"/>
              <a:gd name="connsiteY2" fmla="*/ 5669280 h 5669280"/>
              <a:gd name="connsiteX3" fmla="*/ 232656 w 4644000"/>
              <a:gd name="connsiteY3" fmla="*/ 5669280 h 5669280"/>
              <a:gd name="connsiteX4" fmla="*/ 0 w 4644000"/>
              <a:gd name="connsiteY4" fmla="*/ 5436624 h 5669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000" h="5669280">
                <a:moveTo>
                  <a:pt x="0" y="0"/>
                </a:moveTo>
                <a:lnTo>
                  <a:pt x="4644000" y="0"/>
                </a:lnTo>
                <a:lnTo>
                  <a:pt x="4644000" y="5669280"/>
                </a:lnTo>
                <a:lnTo>
                  <a:pt x="232656" y="5669280"/>
                </a:lnTo>
                <a:cubicBezTo>
                  <a:pt x="104164" y="5669280"/>
                  <a:pt x="0" y="5565116"/>
                  <a:pt x="0" y="5436624"/>
                </a:cubicBezTo>
                <a:close/>
              </a:path>
            </a:pathLst>
          </a:custGeom>
          <a:solidFill>
            <a:schemeClr val="bg1">
              <a:lumMod val="85000"/>
            </a:schemeClr>
          </a:solidFill>
        </p:spPr>
        <p:txBody>
          <a:bodyPr wrap="square" tIns="648000" anchor="ctr" anchorCtr="0">
            <a:noAutofit/>
          </a:bodyPr>
          <a:lstStyle>
            <a:lvl1pPr marL="0" indent="0" algn="ctr">
              <a:buNone/>
              <a:defRPr sz="1600"/>
            </a:lvl1pPr>
          </a:lstStyle>
          <a:p>
            <a:r>
              <a:rPr lang="da-DK" noProof="0" dirty="0"/>
              <a:t>Klik på ikonet for at indsætte</a:t>
            </a:r>
            <a:br>
              <a:rPr lang="da-DK" noProof="0" dirty="0"/>
            </a:br>
            <a:r>
              <a:rPr lang="da-DK" noProof="0" dirty="0"/>
              <a:t> billede el. illustration</a:t>
            </a:r>
          </a:p>
        </p:txBody>
      </p:sp>
    </p:spTree>
    <p:extLst>
      <p:ext uri="{BB962C8B-B14F-4D97-AF65-F5344CB8AC3E}">
        <p14:creationId xmlns:p14="http://schemas.microsoft.com/office/powerpoint/2010/main" val="167335663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m. faktabok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1C862D6D-F17D-42CA-8B76-10597C4A97B3}"/>
              </a:ext>
            </a:extLst>
          </p:cNvPr>
          <p:cNvSpPr>
            <a:spLocks noGrp="1"/>
          </p:cNvSpPr>
          <p:nvPr>
            <p:ph type="body" sz="quarter" idx="21" hasCustomPrompt="1"/>
          </p:nvPr>
        </p:nvSpPr>
        <p:spPr>
          <a:xfrm>
            <a:off x="6462001" y="2413063"/>
            <a:ext cx="5009275" cy="3091068"/>
          </a:xfrm>
          <a:custGeom>
            <a:avLst/>
            <a:gdLst>
              <a:gd name="connsiteX0" fmla="*/ 233252 w 5009275"/>
              <a:gd name="connsiteY0" fmla="*/ 0 h 3091068"/>
              <a:gd name="connsiteX1" fmla="*/ 4776023 w 5009275"/>
              <a:gd name="connsiteY1" fmla="*/ 0 h 3091068"/>
              <a:gd name="connsiteX2" fmla="*/ 5009275 w 5009275"/>
              <a:gd name="connsiteY2" fmla="*/ 233252 h 3091068"/>
              <a:gd name="connsiteX3" fmla="*/ 5009275 w 5009275"/>
              <a:gd name="connsiteY3" fmla="*/ 2857816 h 3091068"/>
              <a:gd name="connsiteX4" fmla="*/ 4776023 w 5009275"/>
              <a:gd name="connsiteY4" fmla="*/ 3091068 h 3091068"/>
              <a:gd name="connsiteX5" fmla="*/ 233252 w 5009275"/>
              <a:gd name="connsiteY5" fmla="*/ 3091068 h 3091068"/>
              <a:gd name="connsiteX6" fmla="*/ 0 w 5009275"/>
              <a:gd name="connsiteY6" fmla="*/ 2857816 h 3091068"/>
              <a:gd name="connsiteX7" fmla="*/ 0 w 5009275"/>
              <a:gd name="connsiteY7" fmla="*/ 233252 h 3091068"/>
              <a:gd name="connsiteX8" fmla="*/ 233252 w 5009275"/>
              <a:gd name="connsiteY8" fmla="*/ 0 h 309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275" h="3091068">
                <a:moveTo>
                  <a:pt x="233252" y="0"/>
                </a:moveTo>
                <a:lnTo>
                  <a:pt x="4776023" y="0"/>
                </a:lnTo>
                <a:cubicBezTo>
                  <a:pt x="4904845" y="0"/>
                  <a:pt x="5009275" y="104430"/>
                  <a:pt x="5009275" y="233252"/>
                </a:cubicBezTo>
                <a:lnTo>
                  <a:pt x="5009275" y="2857816"/>
                </a:lnTo>
                <a:cubicBezTo>
                  <a:pt x="5009275" y="2986638"/>
                  <a:pt x="4904845" y="3091068"/>
                  <a:pt x="4776023" y="3091068"/>
                </a:cubicBezTo>
                <a:lnTo>
                  <a:pt x="233252" y="3091068"/>
                </a:lnTo>
                <a:cubicBezTo>
                  <a:pt x="104430" y="3091068"/>
                  <a:pt x="0" y="2986638"/>
                  <a:pt x="0" y="2857816"/>
                </a:cubicBezTo>
                <a:lnTo>
                  <a:pt x="0" y="233252"/>
                </a:lnTo>
                <a:cubicBezTo>
                  <a:pt x="0" y="104430"/>
                  <a:pt x="104430" y="0"/>
                  <a:pt x="233252" y="0"/>
                </a:cubicBezTo>
                <a:close/>
              </a:path>
            </a:pathLst>
          </a:custGeom>
          <a:solidFill>
            <a:schemeClr val="bg1"/>
          </a:solidFill>
        </p:spPr>
        <p:txBody>
          <a:bodyPr wrap="square">
            <a:noAutofit/>
          </a:bodyPr>
          <a:lstStyle>
            <a:lvl1pPr marL="0" indent="0">
              <a:buNone/>
              <a:defRPr sz="100">
                <a:noFill/>
              </a:defRPr>
            </a:lvl1pPr>
          </a:lstStyle>
          <a:p>
            <a:pPr lvl="0"/>
            <a:r>
              <a:rPr lang="da-DK" dirty="0"/>
              <a:t>.</a:t>
            </a:r>
          </a:p>
        </p:txBody>
      </p:sp>
      <p:sp>
        <p:nvSpPr>
          <p:cNvPr id="2" name="Title 1"/>
          <p:cNvSpPr>
            <a:spLocks noGrp="1"/>
          </p:cNvSpPr>
          <p:nvPr>
            <p:ph type="title" hasCustomPrompt="1"/>
          </p:nvPr>
        </p:nvSpPr>
        <p:spPr>
          <a:xfrm>
            <a:off x="719138" y="875909"/>
            <a:ext cx="10752137" cy="638629"/>
          </a:xfrm>
        </p:spPr>
        <p:txBody>
          <a:bodyPr/>
          <a:lstStyle/>
          <a:p>
            <a:r>
              <a:rPr lang="da-DK" noProof="0" dirty="0"/>
              <a:t>Klik for at tilføje titel</a:t>
            </a:r>
          </a:p>
        </p:txBody>
      </p:sp>
      <p:sp>
        <p:nvSpPr>
          <p:cNvPr id="11" name="Subtitle 2">
            <a:extLst>
              <a:ext uri="{FF2B5EF4-FFF2-40B4-BE49-F238E27FC236}">
                <a16:creationId xmlns:a16="http://schemas.microsoft.com/office/drawing/2014/main" id="{6325FED5-072E-481C-A1BF-80A19117D00C}"/>
              </a:ext>
            </a:extLst>
          </p:cNvPr>
          <p:cNvSpPr>
            <a:spLocks noGrp="1"/>
          </p:cNvSpPr>
          <p:nvPr>
            <p:ph type="subTitle" idx="18" hasCustomPrompt="1"/>
          </p:nvPr>
        </p:nvSpPr>
        <p:spPr>
          <a:xfrm>
            <a:off x="719139" y="1526022"/>
            <a:ext cx="1075372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12" name="Text Placeholder 11">
            <a:extLst>
              <a:ext uri="{FF2B5EF4-FFF2-40B4-BE49-F238E27FC236}">
                <a16:creationId xmlns:a16="http://schemas.microsoft.com/office/drawing/2014/main" id="{5421E11B-3D82-4CF7-A8A6-2D16FF0F38BB}"/>
              </a:ext>
            </a:extLst>
          </p:cNvPr>
          <p:cNvSpPr>
            <a:spLocks noGrp="1"/>
          </p:cNvSpPr>
          <p:nvPr>
            <p:ph type="body" sz="quarter" idx="19" hasCustomPrompt="1"/>
          </p:nvPr>
        </p:nvSpPr>
        <p:spPr>
          <a:xfrm>
            <a:off x="6788637" y="3013997"/>
            <a:ext cx="4356000" cy="923400"/>
          </a:xfrm>
        </p:spPr>
        <p:txBody>
          <a:bodyPr anchor="ctr"/>
          <a:lstStyle>
            <a:lvl1pPr marL="0" indent="0" algn="ctr">
              <a:buNone/>
              <a:defRPr sz="10200" b="1">
                <a:solidFill>
                  <a:schemeClr val="accent1"/>
                </a:solidFill>
              </a:defRPr>
            </a:lvl1pPr>
          </a:lstStyle>
          <a:p>
            <a:pPr lvl="0"/>
            <a:r>
              <a:rPr lang="da-DK" dirty="0"/>
              <a:t>Tal</a:t>
            </a:r>
          </a:p>
        </p:txBody>
      </p:sp>
      <p:sp>
        <p:nvSpPr>
          <p:cNvPr id="15" name="Text Placeholder 14">
            <a:extLst>
              <a:ext uri="{FF2B5EF4-FFF2-40B4-BE49-F238E27FC236}">
                <a16:creationId xmlns:a16="http://schemas.microsoft.com/office/drawing/2014/main" id="{AF5272F8-978E-4955-BDE3-BAA7D3CF6601}"/>
              </a:ext>
            </a:extLst>
          </p:cNvPr>
          <p:cNvSpPr>
            <a:spLocks noGrp="1"/>
          </p:cNvSpPr>
          <p:nvPr>
            <p:ph type="body" sz="quarter" idx="20" hasCustomPrompt="1"/>
          </p:nvPr>
        </p:nvSpPr>
        <p:spPr>
          <a:xfrm>
            <a:off x="6788638" y="4197628"/>
            <a:ext cx="4356000" cy="730800"/>
          </a:xfrm>
        </p:spPr>
        <p:txBody>
          <a:bodyPr/>
          <a:lstStyle>
            <a:lvl1pPr marL="0" indent="0" algn="ctr">
              <a:buNone/>
              <a:defRPr sz="1600">
                <a:solidFill>
                  <a:schemeClr val="accent1"/>
                </a:solidFill>
              </a:defRPr>
            </a:lvl1pPr>
          </a:lstStyle>
          <a:p>
            <a:pPr lvl="0"/>
            <a:r>
              <a:rPr lang="da-DK" dirty="0"/>
              <a:t>Indsæt faktatekst</a:t>
            </a:r>
          </a:p>
        </p:txBody>
      </p:sp>
      <p:sp>
        <p:nvSpPr>
          <p:cNvPr id="8" name="Date Placeholder 7">
            <a:extLst>
              <a:ext uri="{FF2B5EF4-FFF2-40B4-BE49-F238E27FC236}">
                <a16:creationId xmlns:a16="http://schemas.microsoft.com/office/drawing/2014/main" id="{13221374-0C34-4A57-955A-4ED274510034}"/>
              </a:ext>
            </a:extLst>
          </p:cNvPr>
          <p:cNvSpPr>
            <a:spLocks noGrp="1"/>
          </p:cNvSpPr>
          <p:nvPr>
            <p:ph type="dt" sz="half" idx="10"/>
          </p:nvPr>
        </p:nvSpPr>
        <p:spPr/>
        <p:txBody>
          <a:bodyPr/>
          <a:lstStyle/>
          <a:p>
            <a:fld id="{D53AC1DA-2F01-47E5-87B7-2BDE8DEA6B89}" type="datetime2">
              <a:rPr lang="da-DK" smtClean="0"/>
              <a:t>11. december 2023</a:t>
            </a:fld>
            <a:endParaRPr lang="da-DK" dirty="0"/>
          </a:p>
        </p:txBody>
      </p:sp>
      <p:sp>
        <p:nvSpPr>
          <p:cNvPr id="9" name="Footer Placeholder 8">
            <a:extLst>
              <a:ext uri="{FF2B5EF4-FFF2-40B4-BE49-F238E27FC236}">
                <a16:creationId xmlns:a16="http://schemas.microsoft.com/office/drawing/2014/main" id="{FB08F187-8F12-40F7-BF6C-97747D607DEE}"/>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EF2BFB58-C09F-4656-B9F7-C2B94CEFC5E1}"/>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4" name="Text Placeholder 4">
            <a:extLst>
              <a:ext uri="{FF2B5EF4-FFF2-40B4-BE49-F238E27FC236}">
                <a16:creationId xmlns:a16="http://schemas.microsoft.com/office/drawing/2014/main" id="{81A0CA4C-AAC9-4BF9-9AD4-E29250AC0627}"/>
              </a:ext>
            </a:extLst>
          </p:cNvPr>
          <p:cNvSpPr>
            <a:spLocks noGrp="1"/>
          </p:cNvSpPr>
          <p:nvPr>
            <p:ph type="body" sz="quarter" idx="14" hasCustomPrompt="1"/>
          </p:nvPr>
        </p:nvSpPr>
        <p:spPr>
          <a:xfrm>
            <a:off x="719139" y="2413063"/>
            <a:ext cx="5506402" cy="3186112"/>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a:t>Fourth level</a:t>
            </a:r>
          </a:p>
          <a:p>
            <a:pPr lvl="4"/>
            <a:r>
              <a:rPr lang="da-DK" dirty="0"/>
              <a:t>Fifth level</a:t>
            </a:r>
          </a:p>
        </p:txBody>
      </p:sp>
    </p:spTree>
    <p:extLst>
      <p:ext uri="{BB962C8B-B14F-4D97-AF65-F5344CB8AC3E}">
        <p14:creationId xmlns:p14="http://schemas.microsoft.com/office/powerpoint/2010/main" val="349453969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fslutning m. payoff">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C39E8795-FFD8-435C-BC05-8020420C30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Date Placeholder 5">
            <a:extLst>
              <a:ext uri="{FF2B5EF4-FFF2-40B4-BE49-F238E27FC236}">
                <a16:creationId xmlns:a16="http://schemas.microsoft.com/office/drawing/2014/main" id="{EE1E5F53-8FFE-46B4-AF41-E80143290941}"/>
              </a:ext>
            </a:extLst>
          </p:cNvPr>
          <p:cNvSpPr>
            <a:spLocks noGrp="1"/>
          </p:cNvSpPr>
          <p:nvPr>
            <p:ph type="dt" sz="half" idx="10"/>
          </p:nvPr>
        </p:nvSpPr>
        <p:spPr/>
        <p:txBody>
          <a:bodyPr/>
          <a:lstStyle/>
          <a:p>
            <a:fld id="{691955D7-87CB-4EBA-8857-FC9B641BAC69}" type="datetime2">
              <a:rPr lang="da-DK" smtClean="0"/>
              <a:t>11. december 2023</a:t>
            </a:fld>
            <a:endParaRPr lang="da-DK" dirty="0"/>
          </a:p>
        </p:txBody>
      </p:sp>
      <p:sp>
        <p:nvSpPr>
          <p:cNvPr id="7" name="Footer Placeholder 6">
            <a:extLst>
              <a:ext uri="{FF2B5EF4-FFF2-40B4-BE49-F238E27FC236}">
                <a16:creationId xmlns:a16="http://schemas.microsoft.com/office/drawing/2014/main" id="{DF1EA393-E2B1-4B66-9017-983E786A1B8C}"/>
              </a:ext>
            </a:extLst>
          </p:cNvPr>
          <p:cNvSpPr>
            <a:spLocks noGrp="1"/>
          </p:cNvSpPr>
          <p:nvPr>
            <p:ph type="ftr" sz="quarter" idx="11"/>
          </p:nvPr>
        </p:nvSpPr>
        <p:spPr/>
        <p:txBody>
          <a:bodyPr/>
          <a:lstStyle/>
          <a:p>
            <a:endParaRPr lang="da-DK" dirty="0"/>
          </a:p>
        </p:txBody>
      </p:sp>
      <p:sp>
        <p:nvSpPr>
          <p:cNvPr id="8" name="Slide Number Placeholder 7">
            <a:extLst>
              <a:ext uri="{FF2B5EF4-FFF2-40B4-BE49-F238E27FC236}">
                <a16:creationId xmlns:a16="http://schemas.microsoft.com/office/drawing/2014/main" id="{B003DF23-4636-4FE6-88BB-890F3BD524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88906411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6F8E326-C08F-4A91-AC39-AC597CF03DB9}"/>
              </a:ext>
            </a:extLst>
          </p:cNvPr>
          <p:cNvSpPr>
            <a:spLocks noGrp="1"/>
          </p:cNvSpPr>
          <p:nvPr>
            <p:ph type="dt" sz="half" idx="10"/>
          </p:nvPr>
        </p:nvSpPr>
        <p:spPr/>
        <p:txBody>
          <a:bodyPr/>
          <a:lstStyle/>
          <a:p>
            <a:fld id="{07E96682-BFC3-4E9C-BA60-4A19E68C013A}" type="datetime2">
              <a:rPr lang="da-DK" smtClean="0"/>
              <a:t>11. december 2023</a:t>
            </a:fld>
            <a:endParaRPr lang="da-DK" dirty="0"/>
          </a:p>
        </p:txBody>
      </p:sp>
      <p:sp>
        <p:nvSpPr>
          <p:cNvPr id="6" name="Footer Placeholder 5">
            <a:extLst>
              <a:ext uri="{FF2B5EF4-FFF2-40B4-BE49-F238E27FC236}">
                <a16:creationId xmlns:a16="http://schemas.microsoft.com/office/drawing/2014/main" id="{BFC1E843-D1B7-4A1B-88E0-600F68E23555}"/>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06FD6CF0-63E8-4640-A2FA-617A92A15763}"/>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3" name="Text Placeholder 2">
            <a:extLst>
              <a:ext uri="{FF2B5EF4-FFF2-40B4-BE49-F238E27FC236}">
                <a16:creationId xmlns:a16="http://schemas.microsoft.com/office/drawing/2014/main" id="{0F4A9179-5FA3-4618-A4F5-F091D5FEDA49}"/>
              </a:ext>
            </a:extLst>
          </p:cNvPr>
          <p:cNvSpPr>
            <a:spLocks noGrp="1"/>
          </p:cNvSpPr>
          <p:nvPr>
            <p:ph type="body" sz="quarter" idx="13" hasCustomPrompt="1"/>
          </p:nvPr>
        </p:nvSpPr>
        <p:spPr>
          <a:xfrm>
            <a:off x="719137" y="1050925"/>
            <a:ext cx="10752137" cy="4520053"/>
          </a:xfrm>
        </p:spPr>
        <p:txBody>
          <a:bodyPr anchor="b"/>
          <a:lstStyle>
            <a:lvl1pPr marL="0" indent="0">
              <a:buNone/>
              <a:defRPr sz="1200"/>
            </a:lvl1pPr>
          </a:lstStyle>
          <a:p>
            <a:pPr lvl="0"/>
            <a:r>
              <a:rPr lang="da-DK" dirty="0"/>
              <a:t>&lt;Her kan indsættes de gældende disclaimers for de enkelte områder eller produkter&gt;</a:t>
            </a:r>
            <a:br>
              <a:rPr lang="da-DK" dirty="0"/>
            </a:br>
            <a:r>
              <a:rPr lang="da-DK" dirty="0"/>
              <a:t>Sydbank A/S • Peberlyk 4 • DK-6200 Aabenraa • CVR-nr. 12626509 er under tilsyn af Finanstilsynet, Århusgade 110, DK-2100 København Ø</a:t>
            </a:r>
          </a:p>
        </p:txBody>
      </p:sp>
    </p:spTree>
    <p:extLst>
      <p:ext uri="{BB962C8B-B14F-4D97-AF65-F5344CB8AC3E}">
        <p14:creationId xmlns:p14="http://schemas.microsoft.com/office/powerpoint/2010/main" val="367712638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ugerguide  ">
    <p:spTree>
      <p:nvGrpSpPr>
        <p:cNvPr id="1" name=""/>
        <p:cNvGrpSpPr/>
        <p:nvPr/>
      </p:nvGrpSpPr>
      <p:grpSpPr>
        <a:xfrm>
          <a:off x="0" y="0"/>
          <a:ext cx="0" cy="0"/>
          <a:chOff x="0" y="0"/>
          <a:chExt cx="0" cy="0"/>
        </a:xfrm>
      </p:grpSpPr>
      <p:sp>
        <p:nvSpPr>
          <p:cNvPr id="9" name="Fast overskrift"/>
          <p:cNvSpPr txBox="1"/>
          <p:nvPr userDrawn="1"/>
        </p:nvSpPr>
        <p:spPr>
          <a:xfrm>
            <a:off x="719138" y="633248"/>
            <a:ext cx="10929935" cy="650171"/>
          </a:xfrm>
          <a:prstGeom prst="rect">
            <a:avLst/>
          </a:prstGeom>
          <a:noFill/>
        </p:spPr>
        <p:txBody>
          <a:bodyPr wrap="square" lIns="0" tIns="0" rIns="0" bIns="0" rtlCol="0" anchor="t" anchorCtr="0">
            <a:noAutofit/>
          </a:bodyPr>
          <a:lstStyle/>
          <a:p>
            <a:r>
              <a:rPr lang="da-DK" sz="32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719138" y="1727200"/>
            <a:ext cx="24489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det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1600" b="1" noProof="1">
                <a:solidFill>
                  <a:schemeClr val="tx1"/>
                </a:solidFill>
                <a:latin typeface="+mn-lt"/>
                <a:cs typeface="Arial" panose="020B0604020202020204" pitchFamily="34" charset="0"/>
              </a:rPr>
            </a:br>
            <a:r>
              <a:rPr lang="da-DK" sz="1600" dirty="0">
                <a:latin typeface="+mn-lt"/>
                <a:cs typeface="Arial" panose="020B0604020202020204" pitchFamily="34" charset="0"/>
              </a:rPr>
              <a:t>SLIDES &amp; LAYOUTS</a:t>
            </a:r>
            <a:br>
              <a:rPr lang="da-DK" altLang="da-DK" sz="16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for at få vist en dropdown menu af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mulige slides layout</a:t>
            </a:r>
            <a:endParaRPr lang="da-DK" altLang="da-DK" sz="900"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677879" y="1727200"/>
            <a:ext cx="2448911"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BILLEDER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255600" y="1727200"/>
            <a:ext cx="2448911" cy="435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sz="900" b="0" noProof="1">
              <a:solidFill>
                <a:schemeClr val="tx1"/>
              </a:solidFill>
              <a:latin typeface="+mn-lt"/>
              <a:cs typeface="Arial" panose="020B0604020202020204" pitchFamily="34" charset="0"/>
            </a:endParaRPr>
          </a:p>
          <a:p>
            <a:pPr eaLnBrk="1" hangingPunct="1">
              <a:spcAft>
                <a:spcPts val="600"/>
              </a:spcAft>
              <a:defRPr/>
            </a:pPr>
            <a:r>
              <a:rPr lang="da-DK" sz="1600" dirty="0">
                <a:latin typeface="+mn-lt"/>
                <a:cs typeface="Arial" panose="020B0604020202020204" pitchFamily="34" charset="0"/>
              </a:rPr>
              <a:t>HJÆLPELINJER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dirty="0">
                <a:solidFill>
                  <a:srgbClr val="333333"/>
                </a:solidFill>
                <a:effectLst/>
                <a:latin typeface="Sydbank Office Sans"/>
              </a:rPr>
              <a:t>⌘ </a:t>
            </a:r>
            <a:r>
              <a:rPr lang="da-DK" altLang="da-DK" sz="900" b="0" noProof="1">
                <a:solidFill>
                  <a:schemeClr val="tx1"/>
                </a:solidFill>
                <a:latin typeface="+mn-lt"/>
                <a:cs typeface="Arial" panose="020B0604020202020204" pitchFamily="34" charset="0"/>
              </a:rPr>
              <a:t>+ option + ctrl + G</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3067592" y="3619160"/>
            <a:ext cx="257143" cy="28571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6915461" y="2975419"/>
            <a:ext cx="341204" cy="321707"/>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3073039" y="4637592"/>
            <a:ext cx="308589" cy="528030"/>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6987875" y="2087248"/>
            <a:ext cx="496606" cy="17284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6991605" y="3653564"/>
            <a:ext cx="366043" cy="480431"/>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3068133" y="2861119"/>
            <a:ext cx="457143" cy="257143"/>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3074013" y="5315360"/>
            <a:ext cx="475428" cy="17676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10896723" y="2256516"/>
            <a:ext cx="440195" cy="543366"/>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6858000"/>
            <a:ext cx="0" cy="0"/>
          </a:xfrm>
        </p:spPr>
        <p:txBody>
          <a:bodyPr/>
          <a:lstStyle>
            <a:lvl1pPr>
              <a:defRPr sz="100">
                <a:noFill/>
              </a:defRPr>
            </a:lvl1pPr>
          </a:lstStyle>
          <a:p>
            <a:fld id="{0DE2506C-DC31-4085-AB18-843EF5110763}" type="datetime2">
              <a:rPr lang="da-DK" smtClean="0"/>
              <a:t>11. december 2023</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420694019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219762"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dirty="0">
                <a:solidFill>
                  <a:schemeClr val="bg1"/>
                </a:solidFill>
              </a:rPr>
              <a:t>Brug dem ikke </a:t>
            </a:r>
            <a:endParaRPr lang="da-DK" sz="100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F316BCF1-99E1-41AD-85B3-E6A4DEA2A560}" type="datetime2">
              <a:rPr lang="da-DK" smtClean="0"/>
              <a:t>11. december 2023</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8866222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138" y="876048"/>
            <a:ext cx="10752137" cy="508892"/>
          </a:xfrm>
        </p:spPr>
        <p:txBody>
          <a:bodyPr/>
          <a:lstStyle>
            <a:lvl1pPr>
              <a:defRPr sz="3719"/>
            </a:lvl1pPr>
          </a:lstStyle>
          <a:p>
            <a:r>
              <a:rPr lang="da-DK" noProof="0" dirty="0"/>
              <a:t>Klik for at tilføje titel</a:t>
            </a:r>
          </a:p>
        </p:txBody>
      </p:sp>
      <p:sp>
        <p:nvSpPr>
          <p:cNvPr id="11" name="Subtitle 2">
            <a:extLst>
              <a:ext uri="{FF2B5EF4-FFF2-40B4-BE49-F238E27FC236}">
                <a16:creationId xmlns:a16="http://schemas.microsoft.com/office/drawing/2014/main" id="{6325FED5-072E-481C-A1BF-80A19117D00C}"/>
              </a:ext>
            </a:extLst>
          </p:cNvPr>
          <p:cNvSpPr>
            <a:spLocks noGrp="1"/>
          </p:cNvSpPr>
          <p:nvPr>
            <p:ph type="subTitle" idx="18" hasCustomPrompt="1"/>
          </p:nvPr>
        </p:nvSpPr>
        <p:spPr>
          <a:xfrm>
            <a:off x="717553" y="1389809"/>
            <a:ext cx="10753723" cy="560088"/>
          </a:xfrm>
        </p:spPr>
        <p:txBody>
          <a:bodyPr/>
          <a:lstStyle>
            <a:lvl1pPr marL="0" indent="0" algn="l">
              <a:spcBef>
                <a:spcPts val="0"/>
              </a:spcBef>
              <a:buFont typeface="Arial" panose="020B0604020202020204" pitchFamily="34" charset="0"/>
              <a:buChar char="​"/>
              <a:defRPr sz="2177">
                <a:solidFill>
                  <a:schemeClr val="accent1"/>
                </a:solidFill>
              </a:defRPr>
            </a:lvl1pPr>
            <a:lvl2pPr marL="0" indent="0" algn="l">
              <a:buFont typeface="Arial" panose="020B0604020202020204" pitchFamily="34" charset="0"/>
              <a:buChar char="​"/>
              <a:defRPr sz="1591"/>
            </a:lvl2pPr>
            <a:lvl3pPr marL="0" indent="0" algn="l">
              <a:buFont typeface="Arial" panose="020B0604020202020204" pitchFamily="34" charset="0"/>
              <a:buChar char="​"/>
              <a:defRPr sz="1591"/>
            </a:lvl3pPr>
            <a:lvl4pPr marL="0" indent="0" algn="l">
              <a:buFont typeface="Arial" panose="020B0604020202020204" pitchFamily="34" charset="0"/>
              <a:buChar char="​"/>
              <a:defRPr sz="1591"/>
            </a:lvl4pPr>
            <a:lvl5pPr marL="0" indent="0" algn="l">
              <a:buFont typeface="Arial" panose="020B0604020202020204" pitchFamily="34" charset="0"/>
              <a:buChar char="​"/>
              <a:defRPr sz="1591"/>
            </a:lvl5pPr>
            <a:lvl6pPr marL="0" indent="0" algn="l">
              <a:buFont typeface="Arial" panose="020B0604020202020204" pitchFamily="34" charset="0"/>
              <a:buChar char="​"/>
              <a:defRPr sz="1591"/>
            </a:lvl6pPr>
            <a:lvl7pPr marL="0" indent="0" algn="l">
              <a:buFont typeface="Arial" panose="020B0604020202020204" pitchFamily="34" charset="0"/>
              <a:buChar char="​"/>
              <a:defRPr sz="1591"/>
            </a:lvl7pPr>
            <a:lvl8pPr marL="0" indent="0" algn="l">
              <a:buFont typeface="Arial" panose="020B0604020202020204" pitchFamily="34" charset="0"/>
              <a:buChar char="​"/>
              <a:defRPr sz="1591"/>
            </a:lvl8pPr>
            <a:lvl9pPr marL="0" indent="0" algn="l">
              <a:buFont typeface="Arial" panose="020B0604020202020204" pitchFamily="34" charset="0"/>
              <a:buChar char="​"/>
              <a:defRPr sz="1591"/>
            </a:lvl9pPr>
          </a:lstStyle>
          <a:p>
            <a:r>
              <a:rPr lang="da-DK" dirty="0"/>
              <a:t>Klik for at tilføje undertitel</a:t>
            </a:r>
          </a:p>
        </p:txBody>
      </p:sp>
      <p:sp>
        <p:nvSpPr>
          <p:cNvPr id="17" name="Content Placeholder 11">
            <a:extLst>
              <a:ext uri="{FF2B5EF4-FFF2-40B4-BE49-F238E27FC236}">
                <a16:creationId xmlns:a16="http://schemas.microsoft.com/office/drawing/2014/main" id="{C30C5DBC-C3D4-4CA1-9E0F-119E10FDC0E4}"/>
              </a:ext>
            </a:extLst>
          </p:cNvPr>
          <p:cNvSpPr>
            <a:spLocks noGrp="1"/>
          </p:cNvSpPr>
          <p:nvPr>
            <p:ph sz="quarter" idx="22" hasCustomPrompt="1"/>
          </p:nvPr>
        </p:nvSpPr>
        <p:spPr>
          <a:xfrm>
            <a:off x="716751" y="2493556"/>
            <a:ext cx="5007506" cy="2938652"/>
          </a:xfrm>
        </p:spPr>
        <p:txBody>
          <a:bodyPr/>
          <a:lstStyle>
            <a:lvl1pPr marL="0" indent="0">
              <a:buNone/>
              <a:defRPr sz="1273"/>
            </a:lvl1pPr>
          </a:lstStyle>
          <a:p>
            <a:pPr lvl="0"/>
            <a:r>
              <a:rPr lang="da-DK" dirty="0"/>
              <a:t>Indsæt foto, illustration, graf, tabel eller videosekvens</a:t>
            </a:r>
          </a:p>
        </p:txBody>
      </p:sp>
      <p:sp>
        <p:nvSpPr>
          <p:cNvPr id="19" name="Content Placeholder 11">
            <a:extLst>
              <a:ext uri="{FF2B5EF4-FFF2-40B4-BE49-F238E27FC236}">
                <a16:creationId xmlns:a16="http://schemas.microsoft.com/office/drawing/2014/main" id="{7F0F6011-5377-4129-9896-9976F26DF1AD}"/>
              </a:ext>
            </a:extLst>
          </p:cNvPr>
          <p:cNvSpPr>
            <a:spLocks noGrp="1"/>
          </p:cNvSpPr>
          <p:nvPr>
            <p:ph sz="quarter" idx="23" hasCustomPrompt="1"/>
          </p:nvPr>
        </p:nvSpPr>
        <p:spPr>
          <a:xfrm>
            <a:off x="6456789" y="2493556"/>
            <a:ext cx="5007506" cy="2938652"/>
          </a:xfrm>
        </p:spPr>
        <p:txBody>
          <a:bodyPr/>
          <a:lstStyle>
            <a:lvl1pPr marL="0" indent="0">
              <a:buNone/>
              <a:defRPr sz="1273"/>
            </a:lvl1pPr>
          </a:lstStyle>
          <a:p>
            <a:pPr lvl="0"/>
            <a:r>
              <a:rPr lang="da-DK" dirty="0"/>
              <a:t>Indsæt foto, illustration, graf, tabel eller videosekvens</a:t>
            </a:r>
          </a:p>
        </p:txBody>
      </p:sp>
      <p:sp>
        <p:nvSpPr>
          <p:cNvPr id="8" name="Date Placeholder 7">
            <a:extLst>
              <a:ext uri="{FF2B5EF4-FFF2-40B4-BE49-F238E27FC236}">
                <a16:creationId xmlns:a16="http://schemas.microsoft.com/office/drawing/2014/main" id="{13221374-0C34-4A57-955A-4ED274510034}"/>
              </a:ext>
            </a:extLst>
          </p:cNvPr>
          <p:cNvSpPr>
            <a:spLocks noGrp="1"/>
          </p:cNvSpPr>
          <p:nvPr>
            <p:ph type="dt" sz="half" idx="10"/>
          </p:nvPr>
        </p:nvSpPr>
        <p:spPr/>
        <p:txBody>
          <a:bodyPr/>
          <a:lstStyle>
            <a:lvl1pPr>
              <a:defRPr b="0">
                <a:latin typeface="+mn-lt"/>
              </a:defRPr>
            </a:lvl1pPr>
          </a:lstStyle>
          <a:p>
            <a:pPr>
              <a:buFontTx/>
              <a:buNone/>
            </a:pPr>
            <a:fld id="{C724B202-832A-4CD4-8CE6-13F301E3CEBD}" type="datetime2">
              <a:rPr lang="da-DK" smtClean="0">
                <a:solidFill>
                  <a:srgbClr val="7E6D63"/>
                </a:solidFill>
              </a:rPr>
              <a:t>11. december 2023</a:t>
            </a:fld>
            <a:endParaRPr lang="da-DK" dirty="0">
              <a:solidFill>
                <a:srgbClr val="7E6D63"/>
              </a:solidFill>
            </a:endParaRPr>
          </a:p>
        </p:txBody>
      </p:sp>
      <p:sp>
        <p:nvSpPr>
          <p:cNvPr id="9" name="Footer Placeholder 8">
            <a:extLst>
              <a:ext uri="{FF2B5EF4-FFF2-40B4-BE49-F238E27FC236}">
                <a16:creationId xmlns:a16="http://schemas.microsoft.com/office/drawing/2014/main" id="{FB08F187-8F12-40F7-BF6C-97747D607DEE}"/>
              </a:ext>
            </a:extLst>
          </p:cNvPr>
          <p:cNvSpPr>
            <a:spLocks noGrp="1"/>
          </p:cNvSpPr>
          <p:nvPr>
            <p:ph type="ftr" sz="quarter" idx="11"/>
          </p:nvPr>
        </p:nvSpPr>
        <p:spPr/>
        <p:txBody>
          <a:bodyPr/>
          <a:lstStyle>
            <a:lvl1pPr>
              <a:buNone/>
              <a:defRPr b="0">
                <a:latin typeface="+mn-lt"/>
              </a:defRPr>
            </a:lvl1pPr>
          </a:lstStyle>
          <a:p>
            <a:r>
              <a:rPr lang="da-DK">
                <a:solidFill>
                  <a:srgbClr val="7E6D63"/>
                </a:solidFill>
              </a:rPr>
              <a:t>Sydbank Horsens</a:t>
            </a:r>
            <a:endParaRPr lang="da-DK" dirty="0">
              <a:solidFill>
                <a:srgbClr val="7E6D63"/>
              </a:solidFill>
            </a:endParaRPr>
          </a:p>
        </p:txBody>
      </p:sp>
      <p:sp>
        <p:nvSpPr>
          <p:cNvPr id="10" name="Slide Number Placeholder 9">
            <a:extLst>
              <a:ext uri="{FF2B5EF4-FFF2-40B4-BE49-F238E27FC236}">
                <a16:creationId xmlns:a16="http://schemas.microsoft.com/office/drawing/2014/main" id="{EF2BFB58-C09F-4656-B9F7-C2B94CEFC5E1}"/>
              </a:ext>
            </a:extLst>
          </p:cNvPr>
          <p:cNvSpPr>
            <a:spLocks noGrp="1"/>
          </p:cNvSpPr>
          <p:nvPr>
            <p:ph type="sldNum" sz="quarter" idx="12"/>
          </p:nvPr>
        </p:nvSpPr>
        <p:spPr/>
        <p:txBody>
          <a:bodyPr/>
          <a:lstStyle>
            <a:lvl1pPr>
              <a:defRPr b="0">
                <a:latin typeface="+mn-lt"/>
              </a:defRPr>
            </a:lvl1pPr>
          </a:lstStyle>
          <a:p>
            <a:pPr>
              <a:buFontTx/>
              <a:buNone/>
            </a:pPr>
            <a:fld id="{24C8C45C-947F-4981-8B3F-4F32E973C901}" type="slidenum">
              <a:rPr lang="da-DK" smtClean="0">
                <a:solidFill>
                  <a:srgbClr val="7E6D63"/>
                </a:solidFill>
              </a:rPr>
              <a:pPr>
                <a:buFontTx/>
                <a:buNone/>
              </a:pPr>
              <a:t>‹nr.›</a:t>
            </a:fld>
            <a:endParaRPr lang="da-DK" dirty="0">
              <a:solidFill>
                <a:srgbClr val="7E6D63"/>
              </a:solidFill>
            </a:endParaRPr>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7768" y="6235179"/>
            <a:ext cx="1712529" cy="280480"/>
          </a:xfrm>
          <a:prstGeom prst="rect">
            <a:avLst/>
          </a:prstGeom>
        </p:spPr>
      </p:pic>
      <p:sp>
        <p:nvSpPr>
          <p:cNvPr id="4" name="Pladsholder til tekst 3"/>
          <p:cNvSpPr>
            <a:spLocks noGrp="1"/>
          </p:cNvSpPr>
          <p:nvPr>
            <p:ph type="body" sz="quarter" idx="27" hasCustomPrompt="1"/>
          </p:nvPr>
        </p:nvSpPr>
        <p:spPr>
          <a:xfrm>
            <a:off x="716751" y="1949556"/>
            <a:ext cx="4374713" cy="309568"/>
          </a:xfrm>
        </p:spPr>
        <p:txBody>
          <a:bodyPr anchor="b"/>
          <a:lstStyle>
            <a:lvl1pPr marL="0" indent="0">
              <a:buNone/>
              <a:defRPr sz="1270" baseline="0"/>
            </a:lvl1pPr>
          </a:lstStyle>
          <a:p>
            <a:pPr lvl="0"/>
            <a:r>
              <a:rPr lang="da-DK"/>
              <a:t>Indsæt graf/tabel overskrift</a:t>
            </a:r>
          </a:p>
        </p:txBody>
      </p:sp>
      <p:sp>
        <p:nvSpPr>
          <p:cNvPr id="22" name="Pladsholder til tekst 3"/>
          <p:cNvSpPr>
            <a:spLocks noGrp="1"/>
          </p:cNvSpPr>
          <p:nvPr>
            <p:ph type="body" sz="quarter" idx="28" hasCustomPrompt="1"/>
          </p:nvPr>
        </p:nvSpPr>
        <p:spPr>
          <a:xfrm>
            <a:off x="6462002" y="1949313"/>
            <a:ext cx="4374713" cy="309568"/>
          </a:xfrm>
        </p:spPr>
        <p:txBody>
          <a:bodyPr anchor="b"/>
          <a:lstStyle>
            <a:lvl1pPr marL="0" indent="0">
              <a:buNone/>
              <a:defRPr sz="1270" baseline="0"/>
            </a:lvl1pPr>
          </a:lstStyle>
          <a:p>
            <a:pPr lvl="0"/>
            <a:r>
              <a:rPr lang="da-DK"/>
              <a:t>Indsæt graf/tabel overskrift</a:t>
            </a:r>
          </a:p>
        </p:txBody>
      </p:sp>
      <p:sp>
        <p:nvSpPr>
          <p:cNvPr id="7" name="Pladsholder til indhold 6"/>
          <p:cNvSpPr>
            <a:spLocks noGrp="1"/>
          </p:cNvSpPr>
          <p:nvPr>
            <p:ph sz="quarter" idx="29"/>
          </p:nvPr>
        </p:nvSpPr>
        <p:spPr>
          <a:xfrm>
            <a:off x="6456788" y="2346103"/>
            <a:ext cx="5007506" cy="0"/>
          </a:xfrm>
          <a:solidFill>
            <a:schemeClr val="bg2"/>
          </a:solidFill>
          <a:ln w="9525">
            <a:solidFill>
              <a:srgbClr val="816D65"/>
            </a:solidFill>
          </a:ln>
        </p:spPr>
        <p:txBody>
          <a:bodyPr/>
          <a:lstStyle>
            <a:lvl1pPr>
              <a:defRPr sz="100">
                <a:noFill/>
              </a:defRPr>
            </a:lvl1pPr>
          </a:lstStyle>
          <a:p>
            <a:pPr lvl="0"/>
            <a:endParaRPr lang="da-DK"/>
          </a:p>
        </p:txBody>
      </p:sp>
      <p:sp>
        <p:nvSpPr>
          <p:cNvPr id="20" name="Pladsholder til indhold 6"/>
          <p:cNvSpPr>
            <a:spLocks noGrp="1"/>
          </p:cNvSpPr>
          <p:nvPr>
            <p:ph sz="quarter" idx="30"/>
          </p:nvPr>
        </p:nvSpPr>
        <p:spPr>
          <a:xfrm>
            <a:off x="716751" y="2342838"/>
            <a:ext cx="5007506" cy="0"/>
          </a:xfrm>
          <a:solidFill>
            <a:schemeClr val="bg2"/>
          </a:solidFill>
          <a:ln w="9525">
            <a:solidFill>
              <a:srgbClr val="816D65"/>
            </a:solidFill>
          </a:ln>
        </p:spPr>
        <p:txBody>
          <a:bodyPr/>
          <a:lstStyle>
            <a:lvl1pPr>
              <a:defRPr sz="100">
                <a:noFill/>
              </a:defRPr>
            </a:lvl1pPr>
          </a:lstStyle>
          <a:p>
            <a:pPr lvl="0"/>
            <a:endParaRPr lang="da-DK"/>
          </a:p>
        </p:txBody>
      </p:sp>
    </p:spTree>
    <p:extLst>
      <p:ext uri="{BB962C8B-B14F-4D97-AF65-F5344CB8AC3E}">
        <p14:creationId xmlns:p14="http://schemas.microsoft.com/office/powerpoint/2010/main" val="116076120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m. billede og blå tekst">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223885-4444-44EC-8A40-C7E14AC90307}"/>
              </a:ext>
            </a:extLst>
          </p:cNvPr>
          <p:cNvSpPr/>
          <p:nvPr userDrawn="1"/>
        </p:nvSpPr>
        <p:spPr>
          <a:xfrm>
            <a:off x="0" y="0"/>
            <a:ext cx="12191998"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solidFill>
                <a:schemeClr val="accent1"/>
              </a:solidFill>
            </a:endParaRPr>
          </a:p>
        </p:txBody>
      </p:sp>
      <p:sp>
        <p:nvSpPr>
          <p:cNvPr id="19" name="Picture Placeholder 18">
            <a:extLst>
              <a:ext uri="{FF2B5EF4-FFF2-40B4-BE49-F238E27FC236}">
                <a16:creationId xmlns:a16="http://schemas.microsoft.com/office/drawing/2014/main" id="{F4920C91-A9E0-4614-AD42-43CAAC62A21D}"/>
              </a:ext>
            </a:extLst>
          </p:cNvPr>
          <p:cNvSpPr>
            <a:spLocks noGrp="1"/>
          </p:cNvSpPr>
          <p:nvPr>
            <p:ph type="pic" sz="quarter" idx="18" hasCustomPrompt="1"/>
          </p:nvPr>
        </p:nvSpPr>
        <p:spPr>
          <a:xfrm>
            <a:off x="2" y="2"/>
            <a:ext cx="12191999" cy="6857999"/>
          </a:xfrm>
          <a:custGeom>
            <a:avLst/>
            <a:gdLst>
              <a:gd name="connsiteX0" fmla="*/ 10857138 w 12191999"/>
              <a:gd name="connsiteY0" fmla="*/ 6277663 h 6857999"/>
              <a:gd name="connsiteX1" fmla="*/ 10857138 w 12191999"/>
              <a:gd name="connsiteY1" fmla="*/ 6341280 h 6857999"/>
              <a:gd name="connsiteX2" fmla="*/ 10814454 w 12191999"/>
              <a:gd name="connsiteY2" fmla="*/ 6354403 h 6857999"/>
              <a:gd name="connsiteX3" fmla="*/ 10781552 w 12191999"/>
              <a:gd name="connsiteY3" fmla="*/ 6318857 h 6857999"/>
              <a:gd name="connsiteX4" fmla="*/ 10857138 w 12191999"/>
              <a:gd name="connsiteY4" fmla="*/ 6277663 h 6857999"/>
              <a:gd name="connsiteX5" fmla="*/ 10608124 w 12191999"/>
              <a:gd name="connsiteY5" fmla="*/ 6203951 h 6857999"/>
              <a:gd name="connsiteX6" fmla="*/ 10651217 w 12191999"/>
              <a:gd name="connsiteY6" fmla="*/ 6279417 h 6857999"/>
              <a:gd name="connsiteX7" fmla="*/ 10603533 w 12191999"/>
              <a:gd name="connsiteY7" fmla="*/ 6352672 h 6857999"/>
              <a:gd name="connsiteX8" fmla="*/ 10553880 w 12191999"/>
              <a:gd name="connsiteY8" fmla="*/ 6340007 h 6857999"/>
              <a:gd name="connsiteX9" fmla="*/ 10553880 w 12191999"/>
              <a:gd name="connsiteY9" fmla="*/ 6211570 h 6857999"/>
              <a:gd name="connsiteX10" fmla="*/ 10608124 w 12191999"/>
              <a:gd name="connsiteY10" fmla="*/ 6203951 h 6857999"/>
              <a:gd name="connsiteX11" fmla="*/ 10327649 w 12191999"/>
              <a:gd name="connsiteY11" fmla="*/ 6203519 h 6857999"/>
              <a:gd name="connsiteX12" fmla="*/ 10377231 w 12191999"/>
              <a:gd name="connsiteY12" fmla="*/ 6208614 h 6857999"/>
              <a:gd name="connsiteX13" fmla="*/ 10377231 w 12191999"/>
              <a:gd name="connsiteY13" fmla="*/ 6338733 h 6857999"/>
              <a:gd name="connsiteX14" fmla="*/ 10377255 w 12191999"/>
              <a:gd name="connsiteY14" fmla="*/ 6338733 h 6857999"/>
              <a:gd name="connsiteX15" fmla="*/ 10324357 w 12191999"/>
              <a:gd name="connsiteY15" fmla="*/ 6352264 h 6857999"/>
              <a:gd name="connsiteX16" fmla="*/ 10279822 w 12191999"/>
              <a:gd name="connsiteY16" fmla="*/ 6276822 h 6857999"/>
              <a:gd name="connsiteX17" fmla="*/ 10327649 w 12191999"/>
              <a:gd name="connsiteY17" fmla="*/ 6203519 h 6857999"/>
              <a:gd name="connsiteX18" fmla="*/ 9974016 w 12191999"/>
              <a:gd name="connsiteY18" fmla="*/ 6180686 h 6857999"/>
              <a:gd name="connsiteX19" fmla="*/ 9974016 w 12191999"/>
              <a:gd name="connsiteY19" fmla="*/ 6197173 h 6857999"/>
              <a:gd name="connsiteX20" fmla="*/ 10003313 w 12191999"/>
              <a:gd name="connsiteY20" fmla="*/ 6202268 h 6857999"/>
              <a:gd name="connsiteX21" fmla="*/ 10078299 w 12191999"/>
              <a:gd name="connsiteY21" fmla="*/ 6376681 h 6857999"/>
              <a:gd name="connsiteX22" fmla="*/ 10092599 w 12191999"/>
              <a:gd name="connsiteY22" fmla="*/ 6376681 h 6857999"/>
              <a:gd name="connsiteX23" fmla="*/ 10081711 w 12191999"/>
              <a:gd name="connsiteY23" fmla="*/ 6402734 h 6857999"/>
              <a:gd name="connsiteX24" fmla="*/ 10032058 w 12191999"/>
              <a:gd name="connsiteY24" fmla="*/ 6445106 h 6857999"/>
              <a:gd name="connsiteX25" fmla="*/ 10020906 w 12191999"/>
              <a:gd name="connsiteY25" fmla="*/ 6444288 h 6857999"/>
              <a:gd name="connsiteX26" fmla="*/ 10016724 w 12191999"/>
              <a:gd name="connsiteY26" fmla="*/ 6416674 h 6857999"/>
              <a:gd name="connsiteX27" fmla="*/ 9994517 w 12191999"/>
              <a:gd name="connsiteY27" fmla="*/ 6416674 h 6857999"/>
              <a:gd name="connsiteX28" fmla="*/ 9994517 w 12191999"/>
              <a:gd name="connsiteY28" fmla="*/ 6461665 h 6857999"/>
              <a:gd name="connsiteX29" fmla="*/ 10032082 w 12191999"/>
              <a:gd name="connsiteY29" fmla="*/ 6467145 h 6857999"/>
              <a:gd name="connsiteX30" fmla="*/ 10109519 w 12191999"/>
              <a:gd name="connsiteY30" fmla="*/ 6410785 h 6857999"/>
              <a:gd name="connsiteX31" fmla="*/ 10195752 w 12191999"/>
              <a:gd name="connsiteY31" fmla="*/ 6202268 h 6857999"/>
              <a:gd name="connsiteX32" fmla="*/ 10225145 w 12191999"/>
              <a:gd name="connsiteY32" fmla="*/ 6197173 h 6857999"/>
              <a:gd name="connsiteX33" fmla="*/ 10225145 w 12191999"/>
              <a:gd name="connsiteY33" fmla="*/ 6180686 h 6857999"/>
              <a:gd name="connsiteX34" fmla="*/ 10135499 w 12191999"/>
              <a:gd name="connsiteY34" fmla="*/ 6180686 h 6857999"/>
              <a:gd name="connsiteX35" fmla="*/ 10135499 w 12191999"/>
              <a:gd name="connsiteY35" fmla="*/ 6197173 h 6857999"/>
              <a:gd name="connsiteX36" fmla="*/ 10135475 w 12191999"/>
              <a:gd name="connsiteY36" fmla="*/ 6197173 h 6857999"/>
              <a:gd name="connsiteX37" fmla="*/ 10164628 w 12191999"/>
              <a:gd name="connsiteY37" fmla="*/ 6202268 h 6857999"/>
              <a:gd name="connsiteX38" fmla="*/ 10109471 w 12191999"/>
              <a:gd name="connsiteY38" fmla="*/ 6339573 h 6857999"/>
              <a:gd name="connsiteX39" fmla="*/ 10052006 w 12191999"/>
              <a:gd name="connsiteY39" fmla="*/ 6202268 h 6857999"/>
              <a:gd name="connsiteX40" fmla="*/ 10074285 w 12191999"/>
              <a:gd name="connsiteY40" fmla="*/ 6197173 h 6857999"/>
              <a:gd name="connsiteX41" fmla="*/ 10074285 w 12191999"/>
              <a:gd name="connsiteY41" fmla="*/ 6180686 h 6857999"/>
              <a:gd name="connsiteX42" fmla="*/ 10836253 w 12191999"/>
              <a:gd name="connsiteY42" fmla="*/ 6173909 h 6857999"/>
              <a:gd name="connsiteX43" fmla="*/ 10749058 w 12191999"/>
              <a:gd name="connsiteY43" fmla="*/ 6189122 h 6857999"/>
              <a:gd name="connsiteX44" fmla="*/ 10749058 w 12191999"/>
              <a:gd name="connsiteY44" fmla="*/ 6227576 h 6857999"/>
              <a:gd name="connsiteX45" fmla="*/ 10768141 w 12191999"/>
              <a:gd name="connsiteY45" fmla="*/ 6227528 h 6857999"/>
              <a:gd name="connsiteX46" fmla="*/ 10772323 w 12191999"/>
              <a:gd name="connsiteY46" fmla="*/ 6206811 h 6857999"/>
              <a:gd name="connsiteX47" fmla="*/ 10818636 w 12191999"/>
              <a:gd name="connsiteY47" fmla="*/ 6200586 h 6857999"/>
              <a:gd name="connsiteX48" fmla="*/ 10857114 w 12191999"/>
              <a:gd name="connsiteY48" fmla="*/ 6246395 h 6857999"/>
              <a:gd name="connsiteX49" fmla="*/ 10857114 w 12191999"/>
              <a:gd name="connsiteY49" fmla="*/ 6255239 h 6857999"/>
              <a:gd name="connsiteX50" fmla="*/ 10733292 w 12191999"/>
              <a:gd name="connsiteY50" fmla="*/ 6318016 h 6857999"/>
              <a:gd name="connsiteX51" fmla="*/ 10792656 w 12191999"/>
              <a:gd name="connsiteY51" fmla="*/ 6382762 h 6857999"/>
              <a:gd name="connsiteX52" fmla="*/ 10858027 w 12191999"/>
              <a:gd name="connsiteY52" fmla="*/ 6362502 h 6857999"/>
              <a:gd name="connsiteX53" fmla="*/ 10859445 w 12191999"/>
              <a:gd name="connsiteY53" fmla="*/ 6376754 h 6857999"/>
              <a:gd name="connsiteX54" fmla="*/ 10931979 w 12191999"/>
              <a:gd name="connsiteY54" fmla="*/ 6376634 h 6857999"/>
              <a:gd name="connsiteX55" fmla="*/ 10931979 w 12191999"/>
              <a:gd name="connsiteY55" fmla="*/ 6361276 h 6857999"/>
              <a:gd name="connsiteX56" fmla="*/ 10903884 w 12191999"/>
              <a:gd name="connsiteY56" fmla="*/ 6357263 h 6857999"/>
              <a:gd name="connsiteX57" fmla="*/ 10903884 w 12191999"/>
              <a:gd name="connsiteY57" fmla="*/ 6249736 h 6857999"/>
              <a:gd name="connsiteX58" fmla="*/ 10889151 w 12191999"/>
              <a:gd name="connsiteY58" fmla="*/ 6188738 h 6857999"/>
              <a:gd name="connsiteX59" fmla="*/ 10836253 w 12191999"/>
              <a:gd name="connsiteY59" fmla="*/ 6173909 h 6857999"/>
              <a:gd name="connsiteX60" fmla="*/ 11108387 w 12191999"/>
              <a:gd name="connsiteY60" fmla="*/ 6172779 h 6857999"/>
              <a:gd name="connsiteX61" fmla="*/ 11031935 w 12191999"/>
              <a:gd name="connsiteY61" fmla="*/ 6193232 h 6857999"/>
              <a:gd name="connsiteX62" fmla="*/ 11030541 w 12191999"/>
              <a:gd name="connsiteY62" fmla="*/ 6180614 h 6857999"/>
              <a:gd name="connsiteX63" fmla="*/ 10955604 w 12191999"/>
              <a:gd name="connsiteY63" fmla="*/ 6180566 h 6857999"/>
              <a:gd name="connsiteX64" fmla="*/ 10955604 w 12191999"/>
              <a:gd name="connsiteY64" fmla="*/ 6196909 h 6857999"/>
              <a:gd name="connsiteX65" fmla="*/ 10985118 w 12191999"/>
              <a:gd name="connsiteY65" fmla="*/ 6202220 h 6857999"/>
              <a:gd name="connsiteX66" fmla="*/ 10985118 w 12191999"/>
              <a:gd name="connsiteY66" fmla="*/ 6355988 h 6857999"/>
              <a:gd name="connsiteX67" fmla="*/ 10956950 w 12191999"/>
              <a:gd name="connsiteY67" fmla="*/ 6360939 h 6857999"/>
              <a:gd name="connsiteX68" fmla="*/ 10956950 w 12191999"/>
              <a:gd name="connsiteY68" fmla="*/ 6376009 h 6857999"/>
              <a:gd name="connsiteX69" fmla="*/ 11058973 w 12191999"/>
              <a:gd name="connsiteY69" fmla="*/ 6376009 h 6857999"/>
              <a:gd name="connsiteX70" fmla="*/ 11058973 w 12191999"/>
              <a:gd name="connsiteY70" fmla="*/ 6360939 h 6857999"/>
              <a:gd name="connsiteX71" fmla="*/ 11032825 w 12191999"/>
              <a:gd name="connsiteY71" fmla="*/ 6355988 h 6857999"/>
              <a:gd name="connsiteX72" fmla="*/ 11032825 w 12191999"/>
              <a:gd name="connsiteY72" fmla="*/ 6216593 h 6857999"/>
              <a:gd name="connsiteX73" fmla="*/ 11087093 w 12191999"/>
              <a:gd name="connsiteY73" fmla="*/ 6205441 h 6857999"/>
              <a:gd name="connsiteX74" fmla="*/ 11119947 w 12191999"/>
              <a:gd name="connsiteY74" fmla="*/ 6253292 h 6857999"/>
              <a:gd name="connsiteX75" fmla="*/ 11119947 w 12191999"/>
              <a:gd name="connsiteY75" fmla="*/ 6356013 h 6857999"/>
              <a:gd name="connsiteX76" fmla="*/ 11093774 w 12191999"/>
              <a:gd name="connsiteY76" fmla="*/ 6360963 h 6857999"/>
              <a:gd name="connsiteX77" fmla="*/ 11093774 w 12191999"/>
              <a:gd name="connsiteY77" fmla="*/ 6376033 h 6857999"/>
              <a:gd name="connsiteX78" fmla="*/ 11197168 w 12191999"/>
              <a:gd name="connsiteY78" fmla="*/ 6376033 h 6857999"/>
              <a:gd name="connsiteX79" fmla="*/ 11197168 w 12191999"/>
              <a:gd name="connsiteY79" fmla="*/ 6360963 h 6857999"/>
              <a:gd name="connsiteX80" fmla="*/ 11167774 w 12191999"/>
              <a:gd name="connsiteY80" fmla="*/ 6356013 h 6857999"/>
              <a:gd name="connsiteX81" fmla="*/ 11167774 w 12191999"/>
              <a:gd name="connsiteY81" fmla="*/ 6244376 h 6857999"/>
              <a:gd name="connsiteX82" fmla="*/ 11167798 w 12191999"/>
              <a:gd name="connsiteY82" fmla="*/ 6244376 h 6857999"/>
              <a:gd name="connsiteX83" fmla="*/ 11157103 w 12191999"/>
              <a:gd name="connsiteY83" fmla="*/ 6192246 h 6857999"/>
              <a:gd name="connsiteX84" fmla="*/ 11108387 w 12191999"/>
              <a:gd name="connsiteY84" fmla="*/ 6172779 h 6857999"/>
              <a:gd name="connsiteX85" fmla="*/ 10553904 w 12191999"/>
              <a:gd name="connsiteY85" fmla="*/ 6088373 h 6857999"/>
              <a:gd name="connsiteX86" fmla="*/ 10476659 w 12191999"/>
              <a:gd name="connsiteY86" fmla="*/ 6088613 h 6857999"/>
              <a:gd name="connsiteX87" fmla="*/ 10476659 w 12191999"/>
              <a:gd name="connsiteY87" fmla="*/ 6105581 h 6857999"/>
              <a:gd name="connsiteX88" fmla="*/ 10506100 w 12191999"/>
              <a:gd name="connsiteY88" fmla="*/ 6111061 h 6857999"/>
              <a:gd name="connsiteX89" fmla="*/ 10506100 w 12191999"/>
              <a:gd name="connsiteY89" fmla="*/ 6376033 h 6857999"/>
              <a:gd name="connsiteX90" fmla="*/ 10550178 w 12191999"/>
              <a:gd name="connsiteY90" fmla="*/ 6376033 h 6857999"/>
              <a:gd name="connsiteX91" fmla="*/ 10553591 w 12191999"/>
              <a:gd name="connsiteY91" fmla="*/ 6360339 h 6857999"/>
              <a:gd name="connsiteX92" fmla="*/ 10621150 w 12191999"/>
              <a:gd name="connsiteY92" fmla="*/ 6382114 h 6857999"/>
              <a:gd name="connsiteX93" fmla="*/ 10701760 w 12191999"/>
              <a:gd name="connsiteY93" fmla="*/ 6276846 h 6857999"/>
              <a:gd name="connsiteX94" fmla="*/ 10627639 w 12191999"/>
              <a:gd name="connsiteY94" fmla="*/ 6173909 h 6857999"/>
              <a:gd name="connsiteX95" fmla="*/ 10553904 w 12191999"/>
              <a:gd name="connsiteY95" fmla="*/ 6188257 h 6857999"/>
              <a:gd name="connsiteX96" fmla="*/ 10425058 w 12191999"/>
              <a:gd name="connsiteY96" fmla="*/ 6088373 h 6857999"/>
              <a:gd name="connsiteX97" fmla="*/ 10347814 w 12191999"/>
              <a:gd name="connsiteY97" fmla="*/ 6088613 h 6857999"/>
              <a:gd name="connsiteX98" fmla="*/ 10347814 w 12191999"/>
              <a:gd name="connsiteY98" fmla="*/ 6105581 h 6857999"/>
              <a:gd name="connsiteX99" fmla="*/ 10377255 w 12191999"/>
              <a:gd name="connsiteY99" fmla="*/ 6111061 h 6857999"/>
              <a:gd name="connsiteX100" fmla="*/ 10377255 w 12191999"/>
              <a:gd name="connsiteY100" fmla="*/ 6187392 h 6857999"/>
              <a:gd name="connsiteX101" fmla="*/ 10309960 w 12191999"/>
              <a:gd name="connsiteY101" fmla="*/ 6173933 h 6857999"/>
              <a:gd name="connsiteX102" fmla="*/ 10229351 w 12191999"/>
              <a:gd name="connsiteY102" fmla="*/ 6279466 h 6857999"/>
              <a:gd name="connsiteX103" fmla="*/ 10304937 w 12191999"/>
              <a:gd name="connsiteY103" fmla="*/ 6382426 h 6857999"/>
              <a:gd name="connsiteX104" fmla="*/ 10378240 w 12191999"/>
              <a:gd name="connsiteY104" fmla="*/ 6361228 h 6857999"/>
              <a:gd name="connsiteX105" fmla="*/ 10379586 w 12191999"/>
              <a:gd name="connsiteY105" fmla="*/ 6376562 h 6857999"/>
              <a:gd name="connsiteX106" fmla="*/ 10454500 w 12191999"/>
              <a:gd name="connsiteY106" fmla="*/ 6377043 h 6857999"/>
              <a:gd name="connsiteX107" fmla="*/ 10454500 w 12191999"/>
              <a:gd name="connsiteY107" fmla="*/ 6361829 h 6857999"/>
              <a:gd name="connsiteX108" fmla="*/ 10425082 w 12191999"/>
              <a:gd name="connsiteY108" fmla="*/ 6356878 h 6857999"/>
              <a:gd name="connsiteX109" fmla="*/ 10425082 w 12191999"/>
              <a:gd name="connsiteY109" fmla="*/ 6088373 h 6857999"/>
              <a:gd name="connsiteX110" fmla="*/ 11297077 w 12191999"/>
              <a:gd name="connsiteY110" fmla="*/ 6087580 h 6857999"/>
              <a:gd name="connsiteX111" fmla="*/ 11219904 w 12191999"/>
              <a:gd name="connsiteY111" fmla="*/ 6087844 h 6857999"/>
              <a:gd name="connsiteX112" fmla="*/ 11219904 w 12191999"/>
              <a:gd name="connsiteY112" fmla="*/ 6104235 h 6857999"/>
              <a:gd name="connsiteX113" fmla="*/ 11249369 w 12191999"/>
              <a:gd name="connsiteY113" fmla="*/ 6109547 h 6857999"/>
              <a:gd name="connsiteX114" fmla="*/ 11249369 w 12191999"/>
              <a:gd name="connsiteY114" fmla="*/ 6355028 h 6857999"/>
              <a:gd name="connsiteX115" fmla="*/ 11221298 w 12191999"/>
              <a:gd name="connsiteY115" fmla="*/ 6360099 h 6857999"/>
              <a:gd name="connsiteX116" fmla="*/ 11221298 w 12191999"/>
              <a:gd name="connsiteY116" fmla="*/ 6376586 h 6857999"/>
              <a:gd name="connsiteX117" fmla="*/ 11323297 w 12191999"/>
              <a:gd name="connsiteY117" fmla="*/ 6376586 h 6857999"/>
              <a:gd name="connsiteX118" fmla="*/ 11323297 w 12191999"/>
              <a:gd name="connsiteY118" fmla="*/ 6360099 h 6857999"/>
              <a:gd name="connsiteX119" fmla="*/ 11297077 w 12191999"/>
              <a:gd name="connsiteY119" fmla="*/ 6355028 h 6857999"/>
              <a:gd name="connsiteX120" fmla="*/ 11297077 w 12191999"/>
              <a:gd name="connsiteY120" fmla="*/ 6282326 h 6857999"/>
              <a:gd name="connsiteX121" fmla="*/ 11314621 w 12191999"/>
              <a:gd name="connsiteY121" fmla="*/ 6282326 h 6857999"/>
              <a:gd name="connsiteX122" fmla="*/ 11388549 w 12191999"/>
              <a:gd name="connsiteY122" fmla="*/ 6355941 h 6857999"/>
              <a:gd name="connsiteX123" fmla="*/ 11364131 w 12191999"/>
              <a:gd name="connsiteY123" fmla="*/ 6360171 h 6857999"/>
              <a:gd name="connsiteX124" fmla="*/ 11364131 w 12191999"/>
              <a:gd name="connsiteY124" fmla="*/ 6376682 h 6857999"/>
              <a:gd name="connsiteX125" fmla="*/ 11471298 w 12191999"/>
              <a:gd name="connsiteY125" fmla="*/ 6376682 h 6857999"/>
              <a:gd name="connsiteX126" fmla="*/ 11471298 w 12191999"/>
              <a:gd name="connsiteY126" fmla="*/ 6360171 h 6857999"/>
              <a:gd name="connsiteX127" fmla="*/ 11442794 w 12191999"/>
              <a:gd name="connsiteY127" fmla="*/ 6355100 h 6857999"/>
              <a:gd name="connsiteX128" fmla="*/ 11349158 w 12191999"/>
              <a:gd name="connsiteY128" fmla="*/ 6261777 h 6857999"/>
              <a:gd name="connsiteX129" fmla="*/ 11417702 w 12191999"/>
              <a:gd name="connsiteY129" fmla="*/ 6202173 h 6857999"/>
              <a:gd name="connsiteX130" fmla="*/ 11446735 w 12191999"/>
              <a:gd name="connsiteY130" fmla="*/ 6197078 h 6857999"/>
              <a:gd name="connsiteX131" fmla="*/ 11446735 w 12191999"/>
              <a:gd name="connsiteY131" fmla="*/ 6180543 h 6857999"/>
              <a:gd name="connsiteX132" fmla="*/ 11349783 w 12191999"/>
              <a:gd name="connsiteY132" fmla="*/ 6180543 h 6857999"/>
              <a:gd name="connsiteX133" fmla="*/ 11349783 w 12191999"/>
              <a:gd name="connsiteY133" fmla="*/ 6197078 h 6857999"/>
              <a:gd name="connsiteX134" fmla="*/ 11376436 w 12191999"/>
              <a:gd name="connsiteY134" fmla="*/ 6202173 h 6857999"/>
              <a:gd name="connsiteX135" fmla="*/ 11312987 w 12191999"/>
              <a:gd name="connsiteY135" fmla="*/ 6258508 h 6857999"/>
              <a:gd name="connsiteX136" fmla="*/ 11297077 w 12191999"/>
              <a:gd name="connsiteY136" fmla="*/ 6258508 h 6857999"/>
              <a:gd name="connsiteX137" fmla="*/ 9862283 w 12191999"/>
              <a:gd name="connsiteY137" fmla="*/ 6083999 h 6857999"/>
              <a:gd name="connsiteX138" fmla="*/ 9764874 w 12191999"/>
              <a:gd name="connsiteY138" fmla="*/ 6158552 h 6857999"/>
              <a:gd name="connsiteX139" fmla="*/ 9858173 w 12191999"/>
              <a:gd name="connsiteY139" fmla="*/ 6245674 h 6857999"/>
              <a:gd name="connsiteX140" fmla="*/ 9928472 w 12191999"/>
              <a:gd name="connsiteY140" fmla="*/ 6298164 h 6857999"/>
              <a:gd name="connsiteX141" fmla="*/ 9861370 w 12191999"/>
              <a:gd name="connsiteY141" fmla="*/ 6355052 h 6857999"/>
              <a:gd name="connsiteX142" fmla="*/ 9798521 w 12191999"/>
              <a:gd name="connsiteY142" fmla="*/ 6341425 h 6857999"/>
              <a:gd name="connsiteX143" fmla="*/ 9791143 w 12191999"/>
              <a:gd name="connsiteY143" fmla="*/ 6306840 h 6857999"/>
              <a:gd name="connsiteX144" fmla="*/ 9767470 w 12191999"/>
              <a:gd name="connsiteY144" fmla="*/ 6306840 h 6857999"/>
              <a:gd name="connsiteX145" fmla="*/ 9767470 w 12191999"/>
              <a:gd name="connsiteY145" fmla="*/ 6360604 h 6857999"/>
              <a:gd name="connsiteX146" fmla="*/ 9863917 w 12191999"/>
              <a:gd name="connsiteY146" fmla="*/ 6381898 h 6857999"/>
              <a:gd name="connsiteX147" fmla="*/ 9979400 w 12191999"/>
              <a:gd name="connsiteY147" fmla="*/ 6299245 h 6857999"/>
              <a:gd name="connsiteX148" fmla="*/ 9942844 w 12191999"/>
              <a:gd name="connsiteY148" fmla="*/ 6226279 h 6857999"/>
              <a:gd name="connsiteX149" fmla="*/ 9812533 w 12191999"/>
              <a:gd name="connsiteY149" fmla="*/ 6154130 h 6857999"/>
              <a:gd name="connsiteX150" fmla="*/ 9870911 w 12191999"/>
              <a:gd name="connsiteY150" fmla="*/ 6111085 h 6857999"/>
              <a:gd name="connsiteX151" fmla="*/ 9922944 w 12191999"/>
              <a:gd name="connsiteY151" fmla="*/ 6118367 h 6857999"/>
              <a:gd name="connsiteX152" fmla="*/ 9930900 w 12191999"/>
              <a:gd name="connsiteY152" fmla="*/ 6148337 h 6857999"/>
              <a:gd name="connsiteX153" fmla="*/ 9954525 w 12191999"/>
              <a:gd name="connsiteY153" fmla="*/ 6148337 h 6857999"/>
              <a:gd name="connsiteX154" fmla="*/ 9954525 w 12191999"/>
              <a:gd name="connsiteY154" fmla="*/ 6101207 h 6857999"/>
              <a:gd name="connsiteX155" fmla="*/ 9862283 w 12191999"/>
              <a:gd name="connsiteY155" fmla="*/ 6083999 h 6857999"/>
              <a:gd name="connsiteX156" fmla="*/ 0 w 12191999"/>
              <a:gd name="connsiteY156" fmla="*/ 0 h 6857999"/>
              <a:gd name="connsiteX157" fmla="*/ 12191999 w 12191999"/>
              <a:gd name="connsiteY157" fmla="*/ 0 h 6857999"/>
              <a:gd name="connsiteX158" fmla="*/ 12191999 w 12191999"/>
              <a:gd name="connsiteY158" fmla="*/ 6857999 h 6857999"/>
              <a:gd name="connsiteX159" fmla="*/ 0 w 12191999"/>
              <a:gd name="connsiteY15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2191999" h="6857999">
                <a:moveTo>
                  <a:pt x="10857138" y="6277663"/>
                </a:moveTo>
                <a:lnTo>
                  <a:pt x="10857138" y="6341280"/>
                </a:lnTo>
                <a:cubicBezTo>
                  <a:pt x="10857138" y="6341280"/>
                  <a:pt x="10834378" y="6354403"/>
                  <a:pt x="10814454" y="6354403"/>
                </a:cubicBezTo>
                <a:cubicBezTo>
                  <a:pt x="10801019" y="6354403"/>
                  <a:pt x="10781552" y="6346856"/>
                  <a:pt x="10781552" y="6318857"/>
                </a:cubicBezTo>
                <a:cubicBezTo>
                  <a:pt x="10781552" y="6290040"/>
                  <a:pt x="10805658" y="6277663"/>
                  <a:pt x="10857138" y="6277663"/>
                </a:cubicBezTo>
                <a:close/>
                <a:moveTo>
                  <a:pt x="10608124" y="6203951"/>
                </a:moveTo>
                <a:cubicBezTo>
                  <a:pt x="10636436" y="6203951"/>
                  <a:pt x="10651217" y="6227697"/>
                  <a:pt x="10651217" y="6279417"/>
                </a:cubicBezTo>
                <a:cubicBezTo>
                  <a:pt x="10651217" y="6326019"/>
                  <a:pt x="10634609" y="6352672"/>
                  <a:pt x="10603533" y="6352672"/>
                </a:cubicBezTo>
                <a:cubicBezTo>
                  <a:pt x="10577072" y="6352672"/>
                  <a:pt x="10553880" y="6340007"/>
                  <a:pt x="10553880" y="6340007"/>
                </a:cubicBezTo>
                <a:lnTo>
                  <a:pt x="10553880" y="6211570"/>
                </a:lnTo>
                <a:cubicBezTo>
                  <a:pt x="10553880" y="6211570"/>
                  <a:pt x="10584427" y="6203951"/>
                  <a:pt x="10608124" y="6203951"/>
                </a:cubicBezTo>
                <a:close/>
                <a:moveTo>
                  <a:pt x="10327649" y="6203519"/>
                </a:moveTo>
                <a:cubicBezTo>
                  <a:pt x="10354062" y="6203519"/>
                  <a:pt x="10377231" y="6208614"/>
                  <a:pt x="10377231" y="6208614"/>
                </a:cubicBezTo>
                <a:lnTo>
                  <a:pt x="10377231" y="6338733"/>
                </a:lnTo>
                <a:lnTo>
                  <a:pt x="10377255" y="6338733"/>
                </a:lnTo>
                <a:cubicBezTo>
                  <a:pt x="10377255" y="6338733"/>
                  <a:pt x="10348030" y="6352264"/>
                  <a:pt x="10324357" y="6352264"/>
                </a:cubicBezTo>
                <a:cubicBezTo>
                  <a:pt x="10296045" y="6352264"/>
                  <a:pt x="10279822" y="6328543"/>
                  <a:pt x="10279822" y="6276822"/>
                </a:cubicBezTo>
                <a:cubicBezTo>
                  <a:pt x="10279822" y="6230268"/>
                  <a:pt x="10296526" y="6203519"/>
                  <a:pt x="10327649" y="6203519"/>
                </a:cubicBezTo>
                <a:close/>
                <a:moveTo>
                  <a:pt x="9974016" y="6180686"/>
                </a:moveTo>
                <a:lnTo>
                  <a:pt x="9974016" y="6197173"/>
                </a:lnTo>
                <a:lnTo>
                  <a:pt x="10003313" y="6202268"/>
                </a:lnTo>
                <a:lnTo>
                  <a:pt x="10078299" y="6376681"/>
                </a:lnTo>
                <a:lnTo>
                  <a:pt x="10092599" y="6376681"/>
                </a:lnTo>
                <a:lnTo>
                  <a:pt x="10081711" y="6402734"/>
                </a:lnTo>
                <a:cubicBezTo>
                  <a:pt x="10065441" y="6442991"/>
                  <a:pt x="10046406" y="6445106"/>
                  <a:pt x="10032058" y="6445106"/>
                </a:cubicBezTo>
                <a:cubicBezTo>
                  <a:pt x="10025593" y="6445106"/>
                  <a:pt x="10020906" y="6444288"/>
                  <a:pt x="10020906" y="6444288"/>
                </a:cubicBezTo>
                <a:lnTo>
                  <a:pt x="10016724" y="6416674"/>
                </a:lnTo>
                <a:lnTo>
                  <a:pt x="9994517" y="6416674"/>
                </a:lnTo>
                <a:lnTo>
                  <a:pt x="9994517" y="6461665"/>
                </a:lnTo>
                <a:cubicBezTo>
                  <a:pt x="9994517" y="6461665"/>
                  <a:pt x="10011172" y="6467145"/>
                  <a:pt x="10032082" y="6467145"/>
                </a:cubicBezTo>
                <a:cubicBezTo>
                  <a:pt x="10072843" y="6467145"/>
                  <a:pt x="10090964" y="6455320"/>
                  <a:pt x="10109519" y="6410785"/>
                </a:cubicBezTo>
                <a:lnTo>
                  <a:pt x="10195752" y="6202268"/>
                </a:lnTo>
                <a:lnTo>
                  <a:pt x="10225145" y="6197173"/>
                </a:lnTo>
                <a:lnTo>
                  <a:pt x="10225145" y="6180686"/>
                </a:lnTo>
                <a:lnTo>
                  <a:pt x="10135499" y="6180686"/>
                </a:lnTo>
                <a:lnTo>
                  <a:pt x="10135499" y="6197173"/>
                </a:lnTo>
                <a:lnTo>
                  <a:pt x="10135475" y="6197173"/>
                </a:lnTo>
                <a:lnTo>
                  <a:pt x="10164628" y="6202268"/>
                </a:lnTo>
                <a:lnTo>
                  <a:pt x="10109471" y="6339573"/>
                </a:lnTo>
                <a:lnTo>
                  <a:pt x="10052006" y="6202268"/>
                </a:lnTo>
                <a:lnTo>
                  <a:pt x="10074285" y="6197173"/>
                </a:lnTo>
                <a:lnTo>
                  <a:pt x="10074285" y="6180686"/>
                </a:lnTo>
                <a:close/>
                <a:moveTo>
                  <a:pt x="10836253" y="6173909"/>
                </a:moveTo>
                <a:cubicBezTo>
                  <a:pt x="10789892" y="6173909"/>
                  <a:pt x="10749058" y="6189122"/>
                  <a:pt x="10749058" y="6189122"/>
                </a:cubicBezTo>
                <a:lnTo>
                  <a:pt x="10749058" y="6227576"/>
                </a:lnTo>
                <a:lnTo>
                  <a:pt x="10768141" y="6227528"/>
                </a:lnTo>
                <a:lnTo>
                  <a:pt x="10772323" y="6206811"/>
                </a:lnTo>
                <a:cubicBezTo>
                  <a:pt x="10772323" y="6206811"/>
                  <a:pt x="10799193" y="6200586"/>
                  <a:pt x="10818636" y="6200586"/>
                </a:cubicBezTo>
                <a:cubicBezTo>
                  <a:pt x="10852452" y="6200586"/>
                  <a:pt x="10857114" y="6210777"/>
                  <a:pt x="10857114" y="6246395"/>
                </a:cubicBezTo>
                <a:lnTo>
                  <a:pt x="10857114" y="6255239"/>
                </a:lnTo>
                <a:cubicBezTo>
                  <a:pt x="10811186" y="6255696"/>
                  <a:pt x="10733292" y="6253269"/>
                  <a:pt x="10733292" y="6318016"/>
                </a:cubicBezTo>
                <a:cubicBezTo>
                  <a:pt x="10733292" y="6360387"/>
                  <a:pt x="10759753" y="6382762"/>
                  <a:pt x="10792656" y="6382762"/>
                </a:cubicBezTo>
                <a:cubicBezTo>
                  <a:pt x="10812579" y="6382762"/>
                  <a:pt x="10830220" y="6376898"/>
                  <a:pt x="10858027" y="6362502"/>
                </a:cubicBezTo>
                <a:lnTo>
                  <a:pt x="10859445" y="6376754"/>
                </a:lnTo>
                <a:lnTo>
                  <a:pt x="10931979" y="6376634"/>
                </a:lnTo>
                <a:lnTo>
                  <a:pt x="10931979" y="6361276"/>
                </a:lnTo>
                <a:lnTo>
                  <a:pt x="10903884" y="6357263"/>
                </a:lnTo>
                <a:lnTo>
                  <a:pt x="10903884" y="6249736"/>
                </a:lnTo>
                <a:cubicBezTo>
                  <a:pt x="10903884" y="6223875"/>
                  <a:pt x="10903884" y="6202269"/>
                  <a:pt x="10889151" y="6188738"/>
                </a:cubicBezTo>
                <a:cubicBezTo>
                  <a:pt x="10879369" y="6179797"/>
                  <a:pt x="10863579" y="6173909"/>
                  <a:pt x="10836253" y="6173909"/>
                </a:cubicBezTo>
                <a:close/>
                <a:moveTo>
                  <a:pt x="11108387" y="6172779"/>
                </a:moveTo>
                <a:cubicBezTo>
                  <a:pt x="11088919" y="6172779"/>
                  <a:pt x="11063444" y="6179653"/>
                  <a:pt x="11031935" y="6193232"/>
                </a:cubicBezTo>
                <a:lnTo>
                  <a:pt x="11030541" y="6180614"/>
                </a:lnTo>
                <a:lnTo>
                  <a:pt x="10955604" y="6180566"/>
                </a:lnTo>
                <a:lnTo>
                  <a:pt x="10955604" y="6196909"/>
                </a:lnTo>
                <a:lnTo>
                  <a:pt x="10985118" y="6202220"/>
                </a:lnTo>
                <a:lnTo>
                  <a:pt x="10985118" y="6355988"/>
                </a:lnTo>
                <a:lnTo>
                  <a:pt x="10956950" y="6360939"/>
                </a:lnTo>
                <a:lnTo>
                  <a:pt x="10956950" y="6376009"/>
                </a:lnTo>
                <a:lnTo>
                  <a:pt x="11058973" y="6376009"/>
                </a:lnTo>
                <a:lnTo>
                  <a:pt x="11058973" y="6360939"/>
                </a:lnTo>
                <a:lnTo>
                  <a:pt x="11032825" y="6355988"/>
                </a:lnTo>
                <a:lnTo>
                  <a:pt x="11032825" y="6216593"/>
                </a:lnTo>
                <a:cubicBezTo>
                  <a:pt x="11032825" y="6216593"/>
                  <a:pt x="11060127" y="6205441"/>
                  <a:pt x="11087093" y="6205441"/>
                </a:cubicBezTo>
                <a:cubicBezTo>
                  <a:pt x="11123192" y="6205441"/>
                  <a:pt x="11119947" y="6228297"/>
                  <a:pt x="11119947" y="6253292"/>
                </a:cubicBezTo>
                <a:lnTo>
                  <a:pt x="11119947" y="6356013"/>
                </a:lnTo>
                <a:lnTo>
                  <a:pt x="11093774" y="6360963"/>
                </a:lnTo>
                <a:lnTo>
                  <a:pt x="11093774" y="6376033"/>
                </a:lnTo>
                <a:lnTo>
                  <a:pt x="11197168" y="6376033"/>
                </a:lnTo>
                <a:lnTo>
                  <a:pt x="11197168" y="6360963"/>
                </a:lnTo>
                <a:lnTo>
                  <a:pt x="11167774" y="6356013"/>
                </a:lnTo>
                <a:lnTo>
                  <a:pt x="11167774" y="6244376"/>
                </a:lnTo>
                <a:lnTo>
                  <a:pt x="11167798" y="6244376"/>
                </a:lnTo>
                <a:cubicBezTo>
                  <a:pt x="11167798" y="6212988"/>
                  <a:pt x="11166356" y="6203710"/>
                  <a:pt x="11157103" y="6192246"/>
                </a:cubicBezTo>
                <a:cubicBezTo>
                  <a:pt x="11146841" y="6179557"/>
                  <a:pt x="11130666" y="6172779"/>
                  <a:pt x="11108387" y="6172779"/>
                </a:cubicBezTo>
                <a:close/>
                <a:moveTo>
                  <a:pt x="10553904" y="6088373"/>
                </a:moveTo>
                <a:lnTo>
                  <a:pt x="10476659" y="6088613"/>
                </a:lnTo>
                <a:lnTo>
                  <a:pt x="10476659" y="6105581"/>
                </a:lnTo>
                <a:lnTo>
                  <a:pt x="10506100" y="6111061"/>
                </a:lnTo>
                <a:lnTo>
                  <a:pt x="10506100" y="6376033"/>
                </a:lnTo>
                <a:lnTo>
                  <a:pt x="10550178" y="6376033"/>
                </a:lnTo>
                <a:lnTo>
                  <a:pt x="10553591" y="6360339"/>
                </a:lnTo>
                <a:cubicBezTo>
                  <a:pt x="10553591" y="6360339"/>
                  <a:pt x="10580821" y="6382114"/>
                  <a:pt x="10621150" y="6382114"/>
                </a:cubicBezTo>
                <a:cubicBezTo>
                  <a:pt x="10670227" y="6382114"/>
                  <a:pt x="10701760" y="6342122"/>
                  <a:pt x="10701760" y="6276846"/>
                </a:cubicBezTo>
                <a:cubicBezTo>
                  <a:pt x="10701784" y="6208662"/>
                  <a:pt x="10674505" y="6173909"/>
                  <a:pt x="10627639" y="6173909"/>
                </a:cubicBezTo>
                <a:cubicBezTo>
                  <a:pt x="10586445" y="6173909"/>
                  <a:pt x="10553904" y="6188257"/>
                  <a:pt x="10553904" y="6188257"/>
                </a:cubicBezTo>
                <a:close/>
                <a:moveTo>
                  <a:pt x="10425058" y="6088373"/>
                </a:moveTo>
                <a:lnTo>
                  <a:pt x="10347814" y="6088613"/>
                </a:lnTo>
                <a:lnTo>
                  <a:pt x="10347814" y="6105581"/>
                </a:lnTo>
                <a:lnTo>
                  <a:pt x="10377255" y="6111061"/>
                </a:lnTo>
                <a:lnTo>
                  <a:pt x="10377255" y="6187392"/>
                </a:lnTo>
                <a:cubicBezTo>
                  <a:pt x="10369877" y="6183619"/>
                  <a:pt x="10345603" y="6173933"/>
                  <a:pt x="10309960" y="6173933"/>
                </a:cubicBezTo>
                <a:cubicBezTo>
                  <a:pt x="10260859" y="6173933"/>
                  <a:pt x="10229351" y="6214118"/>
                  <a:pt x="10229351" y="6279466"/>
                </a:cubicBezTo>
                <a:cubicBezTo>
                  <a:pt x="10229351" y="6347673"/>
                  <a:pt x="10258071" y="6382426"/>
                  <a:pt x="10304937" y="6382426"/>
                </a:cubicBezTo>
                <a:cubicBezTo>
                  <a:pt x="10337864" y="6382426"/>
                  <a:pt x="10378240" y="6361228"/>
                  <a:pt x="10378240" y="6361228"/>
                </a:cubicBezTo>
                <a:lnTo>
                  <a:pt x="10379586" y="6376562"/>
                </a:lnTo>
                <a:lnTo>
                  <a:pt x="10454500" y="6377043"/>
                </a:lnTo>
                <a:lnTo>
                  <a:pt x="10454500" y="6361829"/>
                </a:lnTo>
                <a:lnTo>
                  <a:pt x="10425082" y="6356878"/>
                </a:lnTo>
                <a:lnTo>
                  <a:pt x="10425082" y="6088373"/>
                </a:lnTo>
                <a:close/>
                <a:moveTo>
                  <a:pt x="11297077" y="6087580"/>
                </a:moveTo>
                <a:lnTo>
                  <a:pt x="11219904" y="6087844"/>
                </a:lnTo>
                <a:lnTo>
                  <a:pt x="11219904" y="6104235"/>
                </a:lnTo>
                <a:lnTo>
                  <a:pt x="11249369" y="6109547"/>
                </a:lnTo>
                <a:lnTo>
                  <a:pt x="11249369" y="6355028"/>
                </a:lnTo>
                <a:lnTo>
                  <a:pt x="11221298" y="6360099"/>
                </a:lnTo>
                <a:lnTo>
                  <a:pt x="11221298" y="6376586"/>
                </a:lnTo>
                <a:lnTo>
                  <a:pt x="11323297" y="6376586"/>
                </a:lnTo>
                <a:lnTo>
                  <a:pt x="11323297" y="6360099"/>
                </a:lnTo>
                <a:lnTo>
                  <a:pt x="11297077" y="6355028"/>
                </a:lnTo>
                <a:lnTo>
                  <a:pt x="11297077" y="6282326"/>
                </a:lnTo>
                <a:lnTo>
                  <a:pt x="11314621" y="6282326"/>
                </a:lnTo>
                <a:lnTo>
                  <a:pt x="11388549" y="6355941"/>
                </a:lnTo>
                <a:lnTo>
                  <a:pt x="11364131" y="6360171"/>
                </a:lnTo>
                <a:lnTo>
                  <a:pt x="11364131" y="6376682"/>
                </a:lnTo>
                <a:lnTo>
                  <a:pt x="11471298" y="6376682"/>
                </a:lnTo>
                <a:lnTo>
                  <a:pt x="11471298" y="6360171"/>
                </a:lnTo>
                <a:lnTo>
                  <a:pt x="11442794" y="6355100"/>
                </a:lnTo>
                <a:lnTo>
                  <a:pt x="11349158" y="6261777"/>
                </a:lnTo>
                <a:lnTo>
                  <a:pt x="11417702" y="6202173"/>
                </a:lnTo>
                <a:lnTo>
                  <a:pt x="11446735" y="6197078"/>
                </a:lnTo>
                <a:lnTo>
                  <a:pt x="11446735" y="6180543"/>
                </a:lnTo>
                <a:lnTo>
                  <a:pt x="11349783" y="6180543"/>
                </a:lnTo>
                <a:lnTo>
                  <a:pt x="11349783" y="6197078"/>
                </a:lnTo>
                <a:lnTo>
                  <a:pt x="11376436" y="6202173"/>
                </a:lnTo>
                <a:lnTo>
                  <a:pt x="11312987" y="6258508"/>
                </a:lnTo>
                <a:lnTo>
                  <a:pt x="11297077" y="6258508"/>
                </a:lnTo>
                <a:close/>
                <a:moveTo>
                  <a:pt x="9862283" y="6083999"/>
                </a:moveTo>
                <a:cubicBezTo>
                  <a:pt x="9805227" y="6083999"/>
                  <a:pt x="9764874" y="6108033"/>
                  <a:pt x="9764874" y="6158552"/>
                </a:cubicBezTo>
                <a:cubicBezTo>
                  <a:pt x="9764874" y="6206667"/>
                  <a:pt x="9789340" y="6227385"/>
                  <a:pt x="9858173" y="6245674"/>
                </a:cubicBezTo>
                <a:cubicBezTo>
                  <a:pt x="9911360" y="6259782"/>
                  <a:pt x="9926597" y="6270549"/>
                  <a:pt x="9928472" y="6298164"/>
                </a:cubicBezTo>
                <a:cubicBezTo>
                  <a:pt x="9931813" y="6347890"/>
                  <a:pt x="9901458" y="6355052"/>
                  <a:pt x="9861370" y="6355052"/>
                </a:cubicBezTo>
                <a:cubicBezTo>
                  <a:pt x="9828179" y="6355052"/>
                  <a:pt x="9798521" y="6341425"/>
                  <a:pt x="9798521" y="6341425"/>
                </a:cubicBezTo>
                <a:lnTo>
                  <a:pt x="9791143" y="6306840"/>
                </a:lnTo>
                <a:lnTo>
                  <a:pt x="9767470" y="6306840"/>
                </a:lnTo>
                <a:lnTo>
                  <a:pt x="9767470" y="6360604"/>
                </a:lnTo>
                <a:cubicBezTo>
                  <a:pt x="9767470" y="6360604"/>
                  <a:pt x="9817364" y="6381898"/>
                  <a:pt x="9863917" y="6381898"/>
                </a:cubicBezTo>
                <a:cubicBezTo>
                  <a:pt x="9929457" y="6381898"/>
                  <a:pt x="9979400" y="6369448"/>
                  <a:pt x="9979400" y="6299245"/>
                </a:cubicBezTo>
                <a:cubicBezTo>
                  <a:pt x="9979424" y="6262498"/>
                  <a:pt x="9969666" y="6243223"/>
                  <a:pt x="9942844" y="6226279"/>
                </a:cubicBezTo>
                <a:cubicBezTo>
                  <a:pt x="9895450" y="6196309"/>
                  <a:pt x="9812533" y="6204625"/>
                  <a:pt x="9812533" y="6154130"/>
                </a:cubicBezTo>
                <a:cubicBezTo>
                  <a:pt x="9812533" y="6118223"/>
                  <a:pt x="9835245" y="6111085"/>
                  <a:pt x="9870911" y="6111085"/>
                </a:cubicBezTo>
                <a:cubicBezTo>
                  <a:pt x="9900377" y="6111085"/>
                  <a:pt x="9922944" y="6118367"/>
                  <a:pt x="9922944" y="6118367"/>
                </a:cubicBezTo>
                <a:lnTo>
                  <a:pt x="9930900" y="6148337"/>
                </a:lnTo>
                <a:lnTo>
                  <a:pt x="9954525" y="6148337"/>
                </a:lnTo>
                <a:lnTo>
                  <a:pt x="9954525" y="6101207"/>
                </a:lnTo>
                <a:cubicBezTo>
                  <a:pt x="9954525" y="6101207"/>
                  <a:pt x="9919291" y="6083999"/>
                  <a:pt x="9862283" y="6083999"/>
                </a:cubicBezTo>
                <a:close/>
                <a:moveTo>
                  <a:pt x="0" y="0"/>
                </a:moveTo>
                <a:lnTo>
                  <a:pt x="12191999" y="0"/>
                </a:lnTo>
                <a:lnTo>
                  <a:pt x="12191999" y="6857999"/>
                </a:lnTo>
                <a:lnTo>
                  <a:pt x="0" y="6857999"/>
                </a:lnTo>
                <a:close/>
              </a:path>
            </a:pathLst>
          </a:custGeom>
          <a:solidFill>
            <a:schemeClr val="tx1">
              <a:lumMod val="85000"/>
            </a:schemeClr>
          </a:solidFill>
        </p:spPr>
        <p:txBody>
          <a:bodyPr wrap="square" tIns="72000">
            <a:noAutofit/>
          </a:bodyPr>
          <a:lstStyle>
            <a:lvl1pPr marL="0" indent="0" algn="ctr">
              <a:buNone/>
              <a:defRPr sz="1400">
                <a:solidFill>
                  <a:schemeClr val="accent1"/>
                </a:solidFill>
              </a:defRPr>
            </a:lvl1pPr>
          </a:lstStyle>
          <a:p>
            <a:r>
              <a:rPr lang="da-DK" dirty="0"/>
              <a:t>Klik på ikonet for at indsætte billede</a:t>
            </a:r>
          </a:p>
        </p:txBody>
      </p:sp>
      <p:sp>
        <p:nvSpPr>
          <p:cNvPr id="2" name="Title 1"/>
          <p:cNvSpPr>
            <a:spLocks noGrp="1"/>
          </p:cNvSpPr>
          <p:nvPr>
            <p:ph type="ctrTitle" hasCustomPrompt="1"/>
          </p:nvPr>
        </p:nvSpPr>
        <p:spPr>
          <a:xfrm>
            <a:off x="719138" y="3429000"/>
            <a:ext cx="10753723" cy="1546198"/>
          </a:xfrm>
        </p:spPr>
        <p:txBody>
          <a:bodyPr anchor="b"/>
          <a:lstStyle>
            <a:lvl1pPr algn="l">
              <a:defRPr sz="6500">
                <a:solidFill>
                  <a:schemeClr val="accent1"/>
                </a:solidFill>
              </a:defRPr>
            </a:lvl1pPr>
          </a:lstStyle>
          <a:p>
            <a:r>
              <a:rPr lang="da-DK" dirty="0"/>
              <a:t>Klik for at tilføje titel</a:t>
            </a:r>
          </a:p>
        </p:txBody>
      </p:sp>
      <p:sp>
        <p:nvSpPr>
          <p:cNvPr id="9" name="Subtitle 2">
            <a:extLst>
              <a:ext uri="{FF2B5EF4-FFF2-40B4-BE49-F238E27FC236}">
                <a16:creationId xmlns:a16="http://schemas.microsoft.com/office/drawing/2014/main" id="{912E7341-E9E2-4DB7-A139-54D8DF259ACE}"/>
              </a:ext>
            </a:extLst>
          </p:cNvPr>
          <p:cNvSpPr>
            <a:spLocks noGrp="1"/>
          </p:cNvSpPr>
          <p:nvPr>
            <p:ph type="subTitle" idx="1" hasCustomPrompt="1"/>
          </p:nvPr>
        </p:nvSpPr>
        <p:spPr>
          <a:xfrm>
            <a:off x="719138" y="5180054"/>
            <a:ext cx="10753723" cy="600033"/>
          </a:xfrm>
        </p:spPr>
        <p:txBody>
          <a:bodyPr/>
          <a:lstStyle>
            <a:lvl1pPr marL="0" indent="0" algn="l">
              <a:spcBef>
                <a:spcPts val="0"/>
              </a:spcBef>
              <a:buFont typeface="Arial" panose="020B0604020202020204" pitchFamily="34" charset="0"/>
              <a:buChar char="​"/>
              <a:defRPr sz="3500">
                <a:solidFill>
                  <a:schemeClr val="bg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21" name="Date Placeholder 20">
            <a:extLst>
              <a:ext uri="{FF2B5EF4-FFF2-40B4-BE49-F238E27FC236}">
                <a16:creationId xmlns:a16="http://schemas.microsoft.com/office/drawing/2014/main" id="{86E231DA-5FFF-455D-A115-413FEC949206}"/>
              </a:ext>
            </a:extLst>
          </p:cNvPr>
          <p:cNvSpPr>
            <a:spLocks noGrp="1"/>
          </p:cNvSpPr>
          <p:nvPr>
            <p:ph type="dt" sz="half" idx="19"/>
          </p:nvPr>
        </p:nvSpPr>
        <p:spPr/>
        <p:txBody>
          <a:bodyPr/>
          <a:lstStyle>
            <a:lvl1pPr>
              <a:defRPr>
                <a:solidFill>
                  <a:schemeClr val="accent1"/>
                </a:solidFill>
              </a:defRPr>
            </a:lvl1pPr>
          </a:lstStyle>
          <a:p>
            <a:fld id="{EE026110-F588-479B-94F1-278B5A5AEF0C}" type="datetime2">
              <a:rPr lang="da-DK" smtClean="0"/>
              <a:t>11. december 2023</a:t>
            </a:fld>
            <a:endParaRPr lang="da-DK" dirty="0"/>
          </a:p>
        </p:txBody>
      </p:sp>
      <p:sp>
        <p:nvSpPr>
          <p:cNvPr id="22" name="Footer Placeholder 21">
            <a:extLst>
              <a:ext uri="{FF2B5EF4-FFF2-40B4-BE49-F238E27FC236}">
                <a16:creationId xmlns:a16="http://schemas.microsoft.com/office/drawing/2014/main" id="{0970AAE6-434F-40EB-A396-D2858BC30B2C}"/>
              </a:ext>
            </a:extLst>
          </p:cNvPr>
          <p:cNvSpPr>
            <a:spLocks noGrp="1"/>
          </p:cNvSpPr>
          <p:nvPr>
            <p:ph type="ftr" sz="quarter" idx="20"/>
          </p:nvPr>
        </p:nvSpPr>
        <p:spPr/>
        <p:txBody>
          <a:bodyPr/>
          <a:lstStyle>
            <a:lvl1pPr>
              <a:defRPr>
                <a:solidFill>
                  <a:schemeClr val="accent1"/>
                </a:solidFill>
              </a:defRPr>
            </a:lvl1pPr>
          </a:lstStyle>
          <a:p>
            <a:endParaRPr lang="da-DK" dirty="0"/>
          </a:p>
        </p:txBody>
      </p:sp>
      <p:sp>
        <p:nvSpPr>
          <p:cNvPr id="23" name="Slide Number Placeholder 22">
            <a:extLst>
              <a:ext uri="{FF2B5EF4-FFF2-40B4-BE49-F238E27FC236}">
                <a16:creationId xmlns:a16="http://schemas.microsoft.com/office/drawing/2014/main" id="{8A2C39E8-E952-42D4-98B3-31DEC190EB61}"/>
              </a:ext>
            </a:extLst>
          </p:cNvPr>
          <p:cNvSpPr>
            <a:spLocks noGrp="1"/>
          </p:cNvSpPr>
          <p:nvPr>
            <p:ph type="sldNum" sz="quarter" idx="21"/>
          </p:nvPr>
        </p:nvSpPr>
        <p:spPr/>
        <p:txBody>
          <a:bodyPr/>
          <a:lstStyle>
            <a:lvl1pPr>
              <a:defRPr>
                <a:solidFill>
                  <a:schemeClr val="accent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772832324"/>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kstdias (hvid baggrund)">
    <p:spTree>
      <p:nvGrpSpPr>
        <p:cNvPr id="1" name=""/>
        <p:cNvGrpSpPr/>
        <p:nvPr/>
      </p:nvGrpSpPr>
      <p:grpSpPr>
        <a:xfrm>
          <a:off x="0" y="0"/>
          <a:ext cx="0" cy="0"/>
          <a:chOff x="0" y="0"/>
          <a:chExt cx="0" cy="0"/>
        </a:xfrm>
      </p:grpSpPr>
      <p:sp>
        <p:nvSpPr>
          <p:cNvPr id="8" name="Titel 5"/>
          <p:cNvSpPr>
            <a:spLocks noGrp="1" noChangeAspect="1"/>
          </p:cNvSpPr>
          <p:nvPr userDrawn="1">
            <p:ph type="title" hasCustomPrompt="1"/>
          </p:nvPr>
        </p:nvSpPr>
        <p:spPr>
          <a:xfrm>
            <a:off x="579155" y="737928"/>
            <a:ext cx="11000095" cy="319419"/>
          </a:xfrm>
        </p:spPr>
        <p:txBody>
          <a:bodyPr>
            <a:noAutofit/>
          </a:bodyPr>
          <a:lstStyle>
            <a:lvl1pPr marL="0" indent="0">
              <a:defRPr baseline="0"/>
            </a:lvl1pPr>
          </a:lstStyle>
          <a:p>
            <a:r>
              <a:rPr lang="da-DK" sz="2177" dirty="0"/>
              <a:t>Klik for at tilføje overskrift (max. 1 linje)</a:t>
            </a:r>
          </a:p>
        </p:txBody>
      </p:sp>
      <p:sp>
        <p:nvSpPr>
          <p:cNvPr id="9" name="Pladsholder til indhold 6"/>
          <p:cNvSpPr>
            <a:spLocks noGrp="1"/>
          </p:cNvSpPr>
          <p:nvPr userDrawn="1">
            <p:ph sz="quarter" idx="14" hasCustomPrompt="1"/>
          </p:nvPr>
        </p:nvSpPr>
        <p:spPr>
          <a:xfrm>
            <a:off x="579155" y="1221696"/>
            <a:ext cx="11000095" cy="4767146"/>
          </a:xfrm>
        </p:spPr>
        <p:txBody>
          <a:bodyPr>
            <a:noAutofit/>
          </a:bodyPr>
          <a:lstStyle>
            <a:lvl1pPr>
              <a:buFont typeface="Arial" pitchFamily="34" charset="0"/>
              <a:buChar char="•"/>
              <a:defRPr sz="1814"/>
            </a:lvl1pPr>
          </a:lstStyle>
          <a:p>
            <a:pPr lvl="0"/>
            <a:r>
              <a:rPr lang="da-DK" noProof="0" dirty="0"/>
              <a:t>Klik for at tilføje tekst</a:t>
            </a:r>
          </a:p>
        </p:txBody>
      </p:sp>
    </p:spTree>
    <p:extLst>
      <p:ext uri="{BB962C8B-B14F-4D97-AF65-F5344CB8AC3E}">
        <p14:creationId xmlns:p14="http://schemas.microsoft.com/office/powerpoint/2010/main" val="9671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m. farveforløb">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6D6176-82A3-47D7-BB46-04BD7311C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sp>
        <p:nvSpPr>
          <p:cNvPr id="2" name="Title 1"/>
          <p:cNvSpPr>
            <a:spLocks noGrp="1"/>
          </p:cNvSpPr>
          <p:nvPr>
            <p:ph type="ctrTitle" hasCustomPrompt="1"/>
          </p:nvPr>
        </p:nvSpPr>
        <p:spPr>
          <a:xfrm>
            <a:off x="719138" y="2052000"/>
            <a:ext cx="10753723" cy="1620000"/>
          </a:xfrm>
        </p:spPr>
        <p:txBody>
          <a:bodyPr anchor="b"/>
          <a:lstStyle>
            <a:lvl1pPr algn="l">
              <a:defRPr sz="6500">
                <a:solidFill>
                  <a:schemeClr val="tx1"/>
                </a:solidFill>
              </a:defRPr>
            </a:lvl1pPr>
          </a:lstStyle>
          <a:p>
            <a:r>
              <a:rPr lang="da-DK" dirty="0"/>
              <a:t>Klik for at tilføje titel</a:t>
            </a:r>
          </a:p>
        </p:txBody>
      </p:sp>
      <p:sp>
        <p:nvSpPr>
          <p:cNvPr id="9" name="Subtitle 2">
            <a:extLst>
              <a:ext uri="{FF2B5EF4-FFF2-40B4-BE49-F238E27FC236}">
                <a16:creationId xmlns:a16="http://schemas.microsoft.com/office/drawing/2014/main" id="{F275DDE0-3858-455E-B82C-4B7F95568118}"/>
              </a:ext>
            </a:extLst>
          </p:cNvPr>
          <p:cNvSpPr>
            <a:spLocks noGrp="1"/>
          </p:cNvSpPr>
          <p:nvPr>
            <p:ph type="subTitle" idx="1" hasCustomPrompt="1"/>
          </p:nvPr>
        </p:nvSpPr>
        <p:spPr>
          <a:xfrm>
            <a:off x="719138" y="3872843"/>
            <a:ext cx="10753723" cy="600033"/>
          </a:xfrm>
        </p:spPr>
        <p:txBody>
          <a:bodyPr/>
          <a:lstStyle>
            <a:lvl1pPr marL="0" indent="0" algn="l">
              <a:spcBef>
                <a:spcPts val="0"/>
              </a:spcBef>
              <a:buFont typeface="Arial" panose="020B0604020202020204" pitchFamily="34" charset="0"/>
              <a:buChar char="​"/>
              <a:defRPr sz="3500">
                <a:solidFill>
                  <a:schemeClr val="tx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21" name="Date Placeholder 20">
            <a:extLst>
              <a:ext uri="{FF2B5EF4-FFF2-40B4-BE49-F238E27FC236}">
                <a16:creationId xmlns:a16="http://schemas.microsoft.com/office/drawing/2014/main" id="{86E231DA-5FFF-455D-A115-413FEC949206}"/>
              </a:ext>
            </a:extLst>
          </p:cNvPr>
          <p:cNvSpPr>
            <a:spLocks noGrp="1"/>
          </p:cNvSpPr>
          <p:nvPr>
            <p:ph type="dt" sz="half" idx="19"/>
          </p:nvPr>
        </p:nvSpPr>
        <p:spPr/>
        <p:txBody>
          <a:bodyPr/>
          <a:lstStyle>
            <a:lvl1pPr>
              <a:defRPr>
                <a:solidFill>
                  <a:schemeClr val="tx1"/>
                </a:solidFill>
              </a:defRPr>
            </a:lvl1pPr>
          </a:lstStyle>
          <a:p>
            <a:fld id="{A9CCB399-6F4C-4E66-B207-2E2AA5FA13A0}" type="datetime2">
              <a:rPr lang="da-DK" smtClean="0"/>
              <a:t>11. december 2023</a:t>
            </a:fld>
            <a:endParaRPr lang="da-DK" dirty="0"/>
          </a:p>
        </p:txBody>
      </p:sp>
      <p:sp>
        <p:nvSpPr>
          <p:cNvPr id="22" name="Footer Placeholder 21">
            <a:extLst>
              <a:ext uri="{FF2B5EF4-FFF2-40B4-BE49-F238E27FC236}">
                <a16:creationId xmlns:a16="http://schemas.microsoft.com/office/drawing/2014/main" id="{0970AAE6-434F-40EB-A396-D2858BC30B2C}"/>
              </a:ext>
            </a:extLst>
          </p:cNvPr>
          <p:cNvSpPr>
            <a:spLocks noGrp="1"/>
          </p:cNvSpPr>
          <p:nvPr>
            <p:ph type="ftr" sz="quarter" idx="20"/>
          </p:nvPr>
        </p:nvSpPr>
        <p:spPr/>
        <p:txBody>
          <a:bodyPr/>
          <a:lstStyle>
            <a:lvl1pPr>
              <a:defRPr>
                <a:solidFill>
                  <a:schemeClr val="tx1"/>
                </a:solidFill>
              </a:defRPr>
            </a:lvl1pPr>
          </a:lstStyle>
          <a:p>
            <a:endParaRPr lang="da-DK" dirty="0"/>
          </a:p>
        </p:txBody>
      </p:sp>
      <p:sp>
        <p:nvSpPr>
          <p:cNvPr id="23" name="Slide Number Placeholder 22">
            <a:extLst>
              <a:ext uri="{FF2B5EF4-FFF2-40B4-BE49-F238E27FC236}">
                <a16:creationId xmlns:a16="http://schemas.microsoft.com/office/drawing/2014/main" id="{8A2C39E8-E952-42D4-98B3-31DEC190EB61}"/>
              </a:ext>
            </a:extLst>
          </p:cNvPr>
          <p:cNvSpPr>
            <a:spLocks noGrp="1"/>
          </p:cNvSpPr>
          <p:nvPr>
            <p:ph type="sldNum" sz="quarter" idx="21"/>
          </p:nvPr>
        </p:nvSpPr>
        <p:spPr/>
        <p:txBody>
          <a:bodyPr/>
          <a:lstStyle>
            <a:lvl1pPr>
              <a:defRPr>
                <a:solidFill>
                  <a:schemeClr val="tx1"/>
                </a:solidFill>
              </a:defRPr>
            </a:lvl1pPr>
          </a:lstStyle>
          <a:p>
            <a:fld id="{24C8C45C-947F-4981-8B3F-4F32E973C901}" type="slidenum">
              <a:rPr lang="da-DK" smtClean="0"/>
              <a:pPr/>
              <a:t>‹nr.›</a:t>
            </a:fld>
            <a:endParaRPr lang="da-DK" dirty="0"/>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5758" y="6084000"/>
            <a:ext cx="1875517" cy="382137"/>
          </a:xfrm>
          <a:prstGeom prst="rect">
            <a:avLst/>
          </a:prstGeom>
        </p:spPr>
      </p:pic>
    </p:spTree>
    <p:extLst>
      <p:ext uri="{BB962C8B-B14F-4D97-AF65-F5344CB8AC3E}">
        <p14:creationId xmlns:p14="http://schemas.microsoft.com/office/powerpoint/2010/main" val="316692690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use m. citat/statement">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0757C2-100A-4075-975D-9E939F29A0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sp>
        <p:nvSpPr>
          <p:cNvPr id="4" name="Text Placeholder 3">
            <a:extLst>
              <a:ext uri="{FF2B5EF4-FFF2-40B4-BE49-F238E27FC236}">
                <a16:creationId xmlns:a16="http://schemas.microsoft.com/office/drawing/2014/main" id="{808AF380-B1A5-4E09-85BA-AF5F40A2A9ED}"/>
              </a:ext>
            </a:extLst>
          </p:cNvPr>
          <p:cNvSpPr>
            <a:spLocks noGrp="1"/>
          </p:cNvSpPr>
          <p:nvPr>
            <p:ph type="body" sz="quarter" idx="22" hasCustomPrompt="1"/>
          </p:nvPr>
        </p:nvSpPr>
        <p:spPr>
          <a:xfrm>
            <a:off x="726163" y="2017710"/>
            <a:ext cx="10745112" cy="2880000"/>
          </a:xfrm>
        </p:spPr>
        <p:txBody>
          <a:bodyPr/>
          <a:lstStyle>
            <a:lvl1pPr marL="0" indent="0" algn="ctr">
              <a:buNone/>
              <a:defRPr sz="6500" b="1">
                <a:solidFill>
                  <a:schemeClr val="tx1"/>
                </a:solidFill>
              </a:defRPr>
            </a:lvl1pPr>
          </a:lstStyle>
          <a:p>
            <a:pPr lvl="0"/>
            <a:r>
              <a:rPr lang="da-DK" dirty="0"/>
              <a:t>Klik for at tilføje citat/statement</a:t>
            </a:r>
          </a:p>
        </p:txBody>
      </p:sp>
      <p:sp>
        <p:nvSpPr>
          <p:cNvPr id="9" name="Text Placeholder 8">
            <a:extLst>
              <a:ext uri="{FF2B5EF4-FFF2-40B4-BE49-F238E27FC236}">
                <a16:creationId xmlns:a16="http://schemas.microsoft.com/office/drawing/2014/main" id="{9D5262B1-DC7D-4790-9A72-11242A1C77CD}"/>
              </a:ext>
            </a:extLst>
          </p:cNvPr>
          <p:cNvSpPr>
            <a:spLocks noGrp="1"/>
          </p:cNvSpPr>
          <p:nvPr>
            <p:ph type="body" sz="quarter" idx="23" hasCustomPrompt="1"/>
          </p:nvPr>
        </p:nvSpPr>
        <p:spPr>
          <a:xfrm>
            <a:off x="8807275" y="5350666"/>
            <a:ext cx="2664000" cy="429422"/>
          </a:xfrm>
        </p:spPr>
        <p:txBody>
          <a:bodyPr/>
          <a:lstStyle>
            <a:lvl1pPr marL="0" indent="0" algn="r">
              <a:buNone/>
              <a:defRPr sz="1200">
                <a:solidFill>
                  <a:schemeClr val="tx1"/>
                </a:solidFill>
              </a:defRPr>
            </a:lvl1pPr>
          </a:lstStyle>
          <a:p>
            <a:pPr lvl="0"/>
            <a:r>
              <a:rPr lang="da-DK" dirty="0"/>
              <a:t>Tilføj kildetekst</a:t>
            </a:r>
          </a:p>
        </p:txBody>
      </p:sp>
      <p:sp>
        <p:nvSpPr>
          <p:cNvPr id="21" name="Date Placeholder 20">
            <a:extLst>
              <a:ext uri="{FF2B5EF4-FFF2-40B4-BE49-F238E27FC236}">
                <a16:creationId xmlns:a16="http://schemas.microsoft.com/office/drawing/2014/main" id="{86E231DA-5FFF-455D-A115-413FEC949206}"/>
              </a:ext>
            </a:extLst>
          </p:cNvPr>
          <p:cNvSpPr>
            <a:spLocks noGrp="1"/>
          </p:cNvSpPr>
          <p:nvPr>
            <p:ph type="dt" sz="half" idx="19"/>
          </p:nvPr>
        </p:nvSpPr>
        <p:spPr/>
        <p:txBody>
          <a:bodyPr/>
          <a:lstStyle>
            <a:lvl1pPr>
              <a:defRPr>
                <a:solidFill>
                  <a:schemeClr val="tx1"/>
                </a:solidFill>
              </a:defRPr>
            </a:lvl1pPr>
          </a:lstStyle>
          <a:p>
            <a:fld id="{AB51909A-75E0-46F1-9F65-B160A4E2C8EC}" type="datetime2">
              <a:rPr lang="da-DK" smtClean="0"/>
              <a:t>11. december 2023</a:t>
            </a:fld>
            <a:endParaRPr lang="da-DK" dirty="0"/>
          </a:p>
        </p:txBody>
      </p:sp>
      <p:sp>
        <p:nvSpPr>
          <p:cNvPr id="22" name="Footer Placeholder 21">
            <a:extLst>
              <a:ext uri="{FF2B5EF4-FFF2-40B4-BE49-F238E27FC236}">
                <a16:creationId xmlns:a16="http://schemas.microsoft.com/office/drawing/2014/main" id="{0970AAE6-434F-40EB-A396-D2858BC30B2C}"/>
              </a:ext>
            </a:extLst>
          </p:cNvPr>
          <p:cNvSpPr>
            <a:spLocks noGrp="1"/>
          </p:cNvSpPr>
          <p:nvPr>
            <p:ph type="ftr" sz="quarter" idx="20"/>
          </p:nvPr>
        </p:nvSpPr>
        <p:spPr/>
        <p:txBody>
          <a:bodyPr/>
          <a:lstStyle>
            <a:lvl1pPr>
              <a:defRPr>
                <a:solidFill>
                  <a:schemeClr val="tx1"/>
                </a:solidFill>
              </a:defRPr>
            </a:lvl1pPr>
          </a:lstStyle>
          <a:p>
            <a:endParaRPr lang="da-DK" dirty="0"/>
          </a:p>
        </p:txBody>
      </p:sp>
      <p:sp>
        <p:nvSpPr>
          <p:cNvPr id="23" name="Slide Number Placeholder 22">
            <a:extLst>
              <a:ext uri="{FF2B5EF4-FFF2-40B4-BE49-F238E27FC236}">
                <a16:creationId xmlns:a16="http://schemas.microsoft.com/office/drawing/2014/main" id="{8A2C39E8-E952-42D4-98B3-31DEC190EB61}"/>
              </a:ext>
            </a:extLst>
          </p:cNvPr>
          <p:cNvSpPr>
            <a:spLocks noGrp="1"/>
          </p:cNvSpPr>
          <p:nvPr>
            <p:ph type="sldNum" sz="quarter" idx="21"/>
          </p:nvPr>
        </p:nvSpPr>
        <p:spPr/>
        <p:txBody>
          <a:bodyPr/>
          <a:lstStyle>
            <a:lvl1pPr>
              <a:defRPr>
                <a:solidFill>
                  <a:schemeClr val="tx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384568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gsord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138" y="876047"/>
            <a:ext cx="10752137" cy="637676"/>
          </a:xfrm>
        </p:spPr>
        <p:txBody>
          <a:bodyPr/>
          <a:lstStyle>
            <a:lvl1pPr>
              <a:defRPr/>
            </a:lvl1pPr>
          </a:lstStyle>
          <a:p>
            <a:r>
              <a:rPr lang="da-DK" noProof="0" dirty="0"/>
              <a:t>Klik for at tilføje titel til dagsorden</a:t>
            </a:r>
          </a:p>
        </p:txBody>
      </p:sp>
      <p:sp>
        <p:nvSpPr>
          <p:cNvPr id="10" name="Subtitle 2">
            <a:extLst>
              <a:ext uri="{FF2B5EF4-FFF2-40B4-BE49-F238E27FC236}">
                <a16:creationId xmlns:a16="http://schemas.microsoft.com/office/drawing/2014/main" id="{4A4922F3-119F-4E4E-935F-CA6A0E70660A}"/>
              </a:ext>
            </a:extLst>
          </p:cNvPr>
          <p:cNvSpPr>
            <a:spLocks noGrp="1"/>
          </p:cNvSpPr>
          <p:nvPr>
            <p:ph type="subTitle" idx="1" hasCustomPrompt="1"/>
          </p:nvPr>
        </p:nvSpPr>
        <p:spPr>
          <a:xfrm>
            <a:off x="719138" y="1526867"/>
            <a:ext cx="1075372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7" name="Text Placeholder 2"/>
          <p:cNvSpPr>
            <a:spLocks noGrp="1"/>
          </p:cNvSpPr>
          <p:nvPr>
            <p:ph type="body" sz="quarter" idx="13" hasCustomPrompt="1"/>
          </p:nvPr>
        </p:nvSpPr>
        <p:spPr>
          <a:xfrm>
            <a:off x="719137" y="2414787"/>
            <a:ext cx="10752137" cy="3186113"/>
          </a:xfrm>
        </p:spPr>
        <p:txBody>
          <a:bodyPr/>
          <a:lstStyle>
            <a:lvl1pPr marL="457200" indent="-457200">
              <a:buFont typeface="+mj-lt"/>
              <a:buAutoNum type="arabicPeriod"/>
              <a:defRPr/>
            </a:lvl1pPr>
            <a:lvl2pPr marL="457200" indent="-457200">
              <a:spcBef>
                <a:spcPts val="1200"/>
              </a:spcBef>
              <a:buFont typeface="+mj-lt"/>
              <a:buAutoNum type="arabicPeriod"/>
              <a:defRPr sz="2000" b="1"/>
            </a:lvl2pPr>
            <a:lvl3pPr marL="457200" indent="-457200">
              <a:spcBef>
                <a:spcPts val="1200"/>
              </a:spcBef>
              <a:buFont typeface="+mj-lt"/>
              <a:buAutoNum type="arabicPeriod"/>
              <a:defRPr sz="2000"/>
            </a:lvl3pPr>
            <a:lvl4pPr marL="457200" indent="-457200">
              <a:spcBef>
                <a:spcPts val="1200"/>
              </a:spcBef>
              <a:buFont typeface="+mj-lt"/>
              <a:buAutoNum type="arabicPeriod"/>
              <a:defRPr sz="2000"/>
            </a:lvl4pPr>
            <a:lvl5pPr marL="457200" indent="-457200">
              <a:spcBef>
                <a:spcPts val="1200"/>
              </a:spcBef>
              <a:buFont typeface="+mj-lt"/>
              <a:buAutoNum type="arabicPeriod"/>
              <a:defRPr sz="2000"/>
            </a:lvl5pPr>
            <a:lvl6pPr marL="457200" indent="-457200">
              <a:spcBef>
                <a:spcPts val="1200"/>
              </a:spcBef>
              <a:buFont typeface="+mj-lt"/>
              <a:buAutoNum type="arabicPeriod"/>
              <a:defRPr sz="2000"/>
            </a:lvl6pPr>
            <a:lvl7pPr marL="457200" indent="-457200">
              <a:spcBef>
                <a:spcPts val="1200"/>
              </a:spcBef>
              <a:buFont typeface="+mj-lt"/>
              <a:buAutoNum type="arabicPeriod"/>
              <a:defRPr sz="2000"/>
            </a:lvl7pPr>
            <a:lvl8pPr marL="457200" indent="-457200">
              <a:spcBef>
                <a:spcPts val="1200"/>
              </a:spcBef>
              <a:buFont typeface="+mj-lt"/>
              <a:buAutoNum type="arabicPeriod"/>
              <a:defRPr sz="2000"/>
            </a:lvl8pPr>
            <a:lvl9pPr marL="457200" indent="-457200">
              <a:spcBef>
                <a:spcPts val="1200"/>
              </a:spcBef>
              <a:buFont typeface="+mj-lt"/>
              <a:buAutoNum type="arabicPeriod"/>
              <a:defRPr sz="2000"/>
            </a:lvl9pPr>
          </a:lstStyle>
          <a:p>
            <a:pPr lvl="0"/>
            <a:r>
              <a:rPr lang="da-DK" noProof="0" dirty="0"/>
              <a:t>Klik for at tilføje punkt til dagsorden</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6</a:t>
            </a:r>
          </a:p>
          <a:p>
            <a:pPr lvl="6"/>
            <a:r>
              <a:rPr lang="da-DK" noProof="0"/>
              <a:t>7</a:t>
            </a:r>
            <a:endParaRPr lang="da-DK" noProof="0" dirty="0"/>
          </a:p>
        </p:txBody>
      </p:sp>
      <p:sp>
        <p:nvSpPr>
          <p:cNvPr id="3" name="Date Placeholder 2">
            <a:extLst>
              <a:ext uri="{FF2B5EF4-FFF2-40B4-BE49-F238E27FC236}">
                <a16:creationId xmlns:a16="http://schemas.microsoft.com/office/drawing/2014/main" id="{067BF0AD-9C3D-406B-988F-793C623DB3A5}"/>
              </a:ext>
            </a:extLst>
          </p:cNvPr>
          <p:cNvSpPr>
            <a:spLocks noGrp="1"/>
          </p:cNvSpPr>
          <p:nvPr>
            <p:ph type="dt" sz="half" idx="14"/>
          </p:nvPr>
        </p:nvSpPr>
        <p:spPr/>
        <p:txBody>
          <a:bodyPr/>
          <a:lstStyle/>
          <a:p>
            <a:fld id="{A65F8B54-F3E5-4396-A086-4637B6DB6D96}" type="datetime2">
              <a:rPr lang="da-DK" smtClean="0"/>
              <a:t>11. december 2023</a:t>
            </a:fld>
            <a:endParaRPr lang="da-DK" dirty="0"/>
          </a:p>
        </p:txBody>
      </p:sp>
      <p:sp>
        <p:nvSpPr>
          <p:cNvPr id="4" name="Footer Placeholder 3">
            <a:extLst>
              <a:ext uri="{FF2B5EF4-FFF2-40B4-BE49-F238E27FC236}">
                <a16:creationId xmlns:a16="http://schemas.microsoft.com/office/drawing/2014/main" id="{FACFC3B4-E118-4F15-A260-32724066A5AE}"/>
              </a:ext>
            </a:extLst>
          </p:cNvPr>
          <p:cNvSpPr>
            <a:spLocks noGrp="1"/>
          </p:cNvSpPr>
          <p:nvPr>
            <p:ph type="ftr" sz="quarter" idx="15"/>
          </p:nvPr>
        </p:nvSpPr>
        <p:spPr/>
        <p:txBody>
          <a:bodyPr/>
          <a:lstStyle/>
          <a:p>
            <a:endParaRPr lang="da-DK" dirty="0"/>
          </a:p>
        </p:txBody>
      </p:sp>
      <p:sp>
        <p:nvSpPr>
          <p:cNvPr id="5" name="Slide Number Placeholder 4">
            <a:extLst>
              <a:ext uri="{FF2B5EF4-FFF2-40B4-BE49-F238E27FC236}">
                <a16:creationId xmlns:a16="http://schemas.microsoft.com/office/drawing/2014/main" id="{7F8F429E-4DE9-4212-B66F-53AA6CAF8ACA}"/>
              </a:ext>
            </a:extLst>
          </p:cNvPr>
          <p:cNvSpPr>
            <a:spLocks noGrp="1"/>
          </p:cNvSpPr>
          <p:nvPr>
            <p:ph type="sldNum" sz="quarter" idx="16"/>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983175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 bred marg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138" y="876354"/>
            <a:ext cx="10752137" cy="637675"/>
          </a:xfrm>
        </p:spPr>
        <p:txBody>
          <a:bodyPr/>
          <a:lstStyle>
            <a:lvl1pPr>
              <a:defRPr/>
            </a:lvl1pPr>
          </a:lstStyle>
          <a:p>
            <a:r>
              <a:rPr lang="da-DK" noProof="0" dirty="0"/>
              <a:t>Klik for at tilføje titel</a:t>
            </a:r>
          </a:p>
        </p:txBody>
      </p:sp>
      <p:sp>
        <p:nvSpPr>
          <p:cNvPr id="7" name="Subtitle 2">
            <a:extLst>
              <a:ext uri="{FF2B5EF4-FFF2-40B4-BE49-F238E27FC236}">
                <a16:creationId xmlns:a16="http://schemas.microsoft.com/office/drawing/2014/main" id="{F5B63D94-6770-4A51-880F-7591DE3ED82A}"/>
              </a:ext>
            </a:extLst>
          </p:cNvPr>
          <p:cNvSpPr>
            <a:spLocks noGrp="1"/>
          </p:cNvSpPr>
          <p:nvPr>
            <p:ph type="subTitle" idx="13" hasCustomPrompt="1"/>
          </p:nvPr>
        </p:nvSpPr>
        <p:spPr>
          <a:xfrm>
            <a:off x="719139" y="1523764"/>
            <a:ext cx="1075372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4" name="Content Placeholder 3">
            <a:extLst>
              <a:ext uri="{FF2B5EF4-FFF2-40B4-BE49-F238E27FC236}">
                <a16:creationId xmlns:a16="http://schemas.microsoft.com/office/drawing/2014/main" id="{20E56E47-A92C-4E6C-9F59-2F39BD7FA1ED}"/>
              </a:ext>
            </a:extLst>
          </p:cNvPr>
          <p:cNvSpPr>
            <a:spLocks noGrp="1"/>
          </p:cNvSpPr>
          <p:nvPr>
            <p:ph sz="quarter" idx="15" hasCustomPrompt="1"/>
          </p:nvPr>
        </p:nvSpPr>
        <p:spPr>
          <a:xfrm>
            <a:off x="719138" y="2410097"/>
            <a:ext cx="10752137" cy="3187700"/>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10" name="Date Placeholder 9">
            <a:extLst>
              <a:ext uri="{FF2B5EF4-FFF2-40B4-BE49-F238E27FC236}">
                <a16:creationId xmlns:a16="http://schemas.microsoft.com/office/drawing/2014/main" id="{9A51D51C-0A75-4759-A1DC-E03EA19B7647}"/>
              </a:ext>
            </a:extLst>
          </p:cNvPr>
          <p:cNvSpPr>
            <a:spLocks noGrp="1"/>
          </p:cNvSpPr>
          <p:nvPr>
            <p:ph type="dt" sz="half" idx="10"/>
          </p:nvPr>
        </p:nvSpPr>
        <p:spPr/>
        <p:txBody>
          <a:bodyPr/>
          <a:lstStyle/>
          <a:p>
            <a:fld id="{110DA625-DB95-45C6-ABF3-C37D87ADA8CC}" type="datetime2">
              <a:rPr lang="da-DK" smtClean="0"/>
              <a:t>11. december 2023</a:t>
            </a:fld>
            <a:endParaRPr lang="da-DK" dirty="0"/>
          </a:p>
        </p:txBody>
      </p:sp>
      <p:sp>
        <p:nvSpPr>
          <p:cNvPr id="11" name="Footer Placeholder 10">
            <a:extLst>
              <a:ext uri="{FF2B5EF4-FFF2-40B4-BE49-F238E27FC236}">
                <a16:creationId xmlns:a16="http://schemas.microsoft.com/office/drawing/2014/main" id="{9C21B955-D3EA-48BD-A3E1-CDAC17A5F7AF}"/>
              </a:ext>
            </a:extLst>
          </p:cNvPr>
          <p:cNvSpPr>
            <a:spLocks noGrp="1"/>
          </p:cNvSpPr>
          <p:nvPr>
            <p:ph type="ftr" sz="quarter" idx="11"/>
          </p:nvPr>
        </p:nvSpPr>
        <p:spPr/>
        <p:txBody>
          <a:bodyPr/>
          <a:lstStyle/>
          <a:p>
            <a:endParaRPr lang="da-DK" dirty="0"/>
          </a:p>
        </p:txBody>
      </p:sp>
      <p:sp>
        <p:nvSpPr>
          <p:cNvPr id="12" name="Slide Number Placeholder 11">
            <a:extLst>
              <a:ext uri="{FF2B5EF4-FFF2-40B4-BE49-F238E27FC236}">
                <a16:creationId xmlns:a16="http://schemas.microsoft.com/office/drawing/2014/main" id="{71C405B7-FAC3-49D3-B550-60A333DE999E}"/>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73101111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nus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138" y="876354"/>
            <a:ext cx="10752137" cy="637675"/>
          </a:xfrm>
        </p:spPr>
        <p:txBody>
          <a:bodyPr/>
          <a:lstStyle>
            <a:lvl1pPr>
              <a:defRPr/>
            </a:lvl1pPr>
          </a:lstStyle>
          <a:p>
            <a:r>
              <a:rPr lang="da-DK" noProof="0" dirty="0"/>
              <a:t>Klik for at tilføje titel</a:t>
            </a:r>
          </a:p>
        </p:txBody>
      </p:sp>
      <p:sp>
        <p:nvSpPr>
          <p:cNvPr id="7" name="Subtitle 2">
            <a:extLst>
              <a:ext uri="{FF2B5EF4-FFF2-40B4-BE49-F238E27FC236}">
                <a16:creationId xmlns:a16="http://schemas.microsoft.com/office/drawing/2014/main" id="{F5B63D94-6770-4A51-880F-7591DE3ED82A}"/>
              </a:ext>
            </a:extLst>
          </p:cNvPr>
          <p:cNvSpPr>
            <a:spLocks noGrp="1"/>
          </p:cNvSpPr>
          <p:nvPr>
            <p:ph type="subTitle" idx="13" hasCustomPrompt="1"/>
          </p:nvPr>
        </p:nvSpPr>
        <p:spPr>
          <a:xfrm>
            <a:off x="719139" y="1523764"/>
            <a:ext cx="1075372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4" name="Content Placeholder 3">
            <a:extLst>
              <a:ext uri="{FF2B5EF4-FFF2-40B4-BE49-F238E27FC236}">
                <a16:creationId xmlns:a16="http://schemas.microsoft.com/office/drawing/2014/main" id="{20E56E47-A92C-4E6C-9F59-2F39BD7FA1ED}"/>
              </a:ext>
            </a:extLst>
          </p:cNvPr>
          <p:cNvSpPr>
            <a:spLocks noGrp="1"/>
          </p:cNvSpPr>
          <p:nvPr>
            <p:ph sz="quarter" idx="15" hasCustomPrompt="1"/>
          </p:nvPr>
        </p:nvSpPr>
        <p:spPr>
          <a:xfrm>
            <a:off x="719138" y="2410097"/>
            <a:ext cx="10752137" cy="3187700"/>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10" name="Date Placeholder 9">
            <a:extLst>
              <a:ext uri="{FF2B5EF4-FFF2-40B4-BE49-F238E27FC236}">
                <a16:creationId xmlns:a16="http://schemas.microsoft.com/office/drawing/2014/main" id="{9A51D51C-0A75-4759-A1DC-E03EA19B7647}"/>
              </a:ext>
            </a:extLst>
          </p:cNvPr>
          <p:cNvSpPr>
            <a:spLocks noGrp="1"/>
          </p:cNvSpPr>
          <p:nvPr>
            <p:ph type="dt" sz="half" idx="10"/>
          </p:nvPr>
        </p:nvSpPr>
        <p:spPr/>
        <p:txBody>
          <a:bodyPr/>
          <a:lstStyle/>
          <a:p>
            <a:fld id="{110DA625-DB95-45C6-ABF3-C37D87ADA8CC}" type="datetime2">
              <a:rPr lang="da-DK" smtClean="0"/>
              <a:t>11. december 2023</a:t>
            </a:fld>
            <a:endParaRPr lang="da-DK" dirty="0"/>
          </a:p>
        </p:txBody>
      </p:sp>
      <p:sp>
        <p:nvSpPr>
          <p:cNvPr id="11" name="Footer Placeholder 10">
            <a:extLst>
              <a:ext uri="{FF2B5EF4-FFF2-40B4-BE49-F238E27FC236}">
                <a16:creationId xmlns:a16="http://schemas.microsoft.com/office/drawing/2014/main" id="{9C21B955-D3EA-48BD-A3E1-CDAC17A5F7AF}"/>
              </a:ext>
            </a:extLst>
          </p:cNvPr>
          <p:cNvSpPr>
            <a:spLocks noGrp="1"/>
          </p:cNvSpPr>
          <p:nvPr>
            <p:ph type="ftr" sz="quarter" idx="11"/>
          </p:nvPr>
        </p:nvSpPr>
        <p:spPr/>
        <p:txBody>
          <a:bodyPr/>
          <a:lstStyle/>
          <a:p>
            <a:endParaRPr lang="da-DK" dirty="0"/>
          </a:p>
        </p:txBody>
      </p:sp>
      <p:sp>
        <p:nvSpPr>
          <p:cNvPr id="12" name="Slide Number Placeholder 11">
            <a:extLst>
              <a:ext uri="{FF2B5EF4-FFF2-40B4-BE49-F238E27FC236}">
                <a16:creationId xmlns:a16="http://schemas.microsoft.com/office/drawing/2014/main" id="{71C405B7-FAC3-49D3-B550-60A333DE999E}"/>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5" name="Rektangel 4"/>
          <p:cNvSpPr/>
          <p:nvPr userDrawn="1"/>
        </p:nvSpPr>
        <p:spPr>
          <a:xfrm>
            <a:off x="375557" y="5837464"/>
            <a:ext cx="11315700" cy="906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Tree>
    <p:extLst>
      <p:ext uri="{BB962C8B-B14F-4D97-AF65-F5344CB8AC3E}">
        <p14:creationId xmlns:p14="http://schemas.microsoft.com/office/powerpoint/2010/main" val="206851539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138" y="876928"/>
            <a:ext cx="6315811" cy="638629"/>
          </a:xfrm>
        </p:spPr>
        <p:txBody>
          <a:bodyPr/>
          <a:lstStyle/>
          <a:p>
            <a:r>
              <a:rPr lang="da-DK" noProof="0" dirty="0"/>
              <a:t>Klik for at tilføje titel</a:t>
            </a:r>
          </a:p>
        </p:txBody>
      </p:sp>
      <p:sp>
        <p:nvSpPr>
          <p:cNvPr id="11" name="Subtitle 2">
            <a:extLst>
              <a:ext uri="{FF2B5EF4-FFF2-40B4-BE49-F238E27FC236}">
                <a16:creationId xmlns:a16="http://schemas.microsoft.com/office/drawing/2014/main" id="{5DF3D078-EFB1-4982-B181-16E4315D7BB9}"/>
              </a:ext>
            </a:extLst>
          </p:cNvPr>
          <p:cNvSpPr>
            <a:spLocks noGrp="1"/>
          </p:cNvSpPr>
          <p:nvPr>
            <p:ph type="subTitle" idx="18" hasCustomPrompt="1"/>
          </p:nvPr>
        </p:nvSpPr>
        <p:spPr>
          <a:xfrm>
            <a:off x="719139" y="1525614"/>
            <a:ext cx="631674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7548000" y="0"/>
            <a:ext cx="4644000" cy="6858000"/>
          </a:xfrm>
          <a:solidFill>
            <a:schemeClr val="bg1">
              <a:lumMod val="85000"/>
            </a:schemeClr>
          </a:solidFill>
        </p:spPr>
        <p:txBody>
          <a:bodyPr tIns="648000" anchor="ctr" anchorCtr="0"/>
          <a:lstStyle>
            <a:lvl1pPr marL="0" indent="0" algn="ctr">
              <a:buNone/>
              <a:defRPr sz="1600"/>
            </a:lvl1pPr>
          </a:lstStyle>
          <a:p>
            <a:r>
              <a:rPr lang="da-DK" noProof="0" dirty="0"/>
              <a:t>Klik på ikonet for at indsætte</a:t>
            </a:r>
            <a:br>
              <a:rPr lang="da-DK" noProof="0" dirty="0"/>
            </a:br>
            <a:r>
              <a:rPr lang="da-DK" noProof="0" dirty="0"/>
              <a:t> billede el. illustration</a:t>
            </a:r>
          </a:p>
        </p:txBody>
      </p:sp>
      <p:sp>
        <p:nvSpPr>
          <p:cNvPr id="8" name="Date Placeholder 7">
            <a:extLst>
              <a:ext uri="{FF2B5EF4-FFF2-40B4-BE49-F238E27FC236}">
                <a16:creationId xmlns:a16="http://schemas.microsoft.com/office/drawing/2014/main" id="{8A09BDC5-4020-4BF2-8413-D7CAF757DE16}"/>
              </a:ext>
            </a:extLst>
          </p:cNvPr>
          <p:cNvSpPr>
            <a:spLocks noGrp="1"/>
          </p:cNvSpPr>
          <p:nvPr>
            <p:ph type="dt" sz="half" idx="15"/>
          </p:nvPr>
        </p:nvSpPr>
        <p:spPr/>
        <p:txBody>
          <a:bodyPr/>
          <a:lstStyle/>
          <a:p>
            <a:fld id="{505D5DDF-BF64-42EA-A805-0BEA9C0B7AE5}" type="datetime2">
              <a:rPr lang="da-DK" smtClean="0"/>
              <a:t>11. december 2023</a:t>
            </a:fld>
            <a:endParaRPr lang="da-DK" dirty="0"/>
          </a:p>
        </p:txBody>
      </p:sp>
      <p:sp>
        <p:nvSpPr>
          <p:cNvPr id="9" name="Footer Placeholder 8">
            <a:extLst>
              <a:ext uri="{FF2B5EF4-FFF2-40B4-BE49-F238E27FC236}">
                <a16:creationId xmlns:a16="http://schemas.microsoft.com/office/drawing/2014/main" id="{784EB3D0-5E90-412B-8920-2F93CFA9EA67}"/>
              </a:ext>
            </a:extLst>
          </p:cNvPr>
          <p:cNvSpPr>
            <a:spLocks noGrp="1"/>
          </p:cNvSpPr>
          <p:nvPr>
            <p:ph type="ftr" sz="quarter" idx="16"/>
          </p:nvPr>
        </p:nvSpPr>
        <p:spPr/>
        <p:txBody>
          <a:bodyPr/>
          <a:lstStyle/>
          <a:p>
            <a:endParaRPr lang="da-DK" dirty="0"/>
          </a:p>
        </p:txBody>
      </p:sp>
      <p:sp>
        <p:nvSpPr>
          <p:cNvPr id="10" name="Slide Number Placeholder 9">
            <a:extLst>
              <a:ext uri="{FF2B5EF4-FFF2-40B4-BE49-F238E27FC236}">
                <a16:creationId xmlns:a16="http://schemas.microsoft.com/office/drawing/2014/main" id="{199B1F12-E424-447F-824A-62C8425AB471}"/>
              </a:ext>
            </a:extLst>
          </p:cNvPr>
          <p:cNvSpPr>
            <a:spLocks noGrp="1"/>
          </p:cNvSpPr>
          <p:nvPr>
            <p:ph type="sldNum" sz="quarter" idx="17"/>
          </p:nvPr>
        </p:nvSpPr>
        <p:spPr/>
        <p:txBody>
          <a:bodyPr/>
          <a:lstStyle/>
          <a:p>
            <a:fld id="{24C8C45C-947F-4981-8B3F-4F32E973C901}" type="slidenum">
              <a:rPr lang="da-DK" smtClean="0"/>
              <a:pPr/>
              <a:t>‹nr.›</a:t>
            </a:fld>
            <a:endParaRPr lang="da-DK" dirty="0"/>
          </a:p>
        </p:txBody>
      </p:sp>
      <p:sp>
        <p:nvSpPr>
          <p:cNvPr id="12" name="Text Placeholder 4">
            <a:extLst>
              <a:ext uri="{FF2B5EF4-FFF2-40B4-BE49-F238E27FC236}">
                <a16:creationId xmlns:a16="http://schemas.microsoft.com/office/drawing/2014/main" id="{C76E5E7A-499B-4A75-A313-CE0789B1EF63}"/>
              </a:ext>
            </a:extLst>
          </p:cNvPr>
          <p:cNvSpPr>
            <a:spLocks noGrp="1"/>
          </p:cNvSpPr>
          <p:nvPr>
            <p:ph type="body" sz="quarter" idx="19" hasCustomPrompt="1"/>
          </p:nvPr>
        </p:nvSpPr>
        <p:spPr>
          <a:xfrm>
            <a:off x="719138" y="2410671"/>
            <a:ext cx="6315811" cy="3186112"/>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a:t>Fourth level</a:t>
            </a:r>
          </a:p>
          <a:p>
            <a:pPr lvl="4"/>
            <a:r>
              <a:rPr lang="da-DK" dirty="0"/>
              <a:t>Fifth level</a:t>
            </a:r>
          </a:p>
        </p:txBody>
      </p:sp>
    </p:spTree>
    <p:extLst>
      <p:ext uri="{BB962C8B-B14F-4D97-AF65-F5344CB8AC3E}">
        <p14:creationId xmlns:p14="http://schemas.microsoft.com/office/powerpoint/2010/main" val="339790660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 lille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138" y="876047"/>
            <a:ext cx="6315811" cy="638629"/>
          </a:xfrm>
        </p:spPr>
        <p:txBody>
          <a:bodyPr/>
          <a:lstStyle/>
          <a:p>
            <a:r>
              <a:rPr lang="da-DK" noProof="0" dirty="0"/>
              <a:t>Klik for at tilføje titel</a:t>
            </a:r>
          </a:p>
        </p:txBody>
      </p:sp>
      <p:sp>
        <p:nvSpPr>
          <p:cNvPr id="11" name="Subtitle 2">
            <a:extLst>
              <a:ext uri="{FF2B5EF4-FFF2-40B4-BE49-F238E27FC236}">
                <a16:creationId xmlns:a16="http://schemas.microsoft.com/office/drawing/2014/main" id="{5DF3D078-EFB1-4982-B181-16E4315D7BB9}"/>
              </a:ext>
            </a:extLst>
          </p:cNvPr>
          <p:cNvSpPr>
            <a:spLocks noGrp="1"/>
          </p:cNvSpPr>
          <p:nvPr>
            <p:ph type="subTitle" idx="18" hasCustomPrompt="1"/>
          </p:nvPr>
        </p:nvSpPr>
        <p:spPr>
          <a:xfrm>
            <a:off x="719139" y="1528144"/>
            <a:ext cx="6316743" cy="560088"/>
          </a:xfrm>
        </p:spPr>
        <p:txBody>
          <a:bodyPr/>
          <a:lstStyle>
            <a:lvl1pPr marL="0" indent="0" algn="l">
              <a:spcBef>
                <a:spcPts val="0"/>
              </a:spcBef>
              <a:buFont typeface="Arial" panose="020B0604020202020204" pitchFamily="34" charset="0"/>
              <a:buChar char="​"/>
              <a:defRPr sz="3000">
                <a:solidFill>
                  <a:schemeClr val="accent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12" name="Picture Placeholder 11">
            <a:extLst>
              <a:ext uri="{FF2B5EF4-FFF2-40B4-BE49-F238E27FC236}">
                <a16:creationId xmlns:a16="http://schemas.microsoft.com/office/drawing/2014/main" id="{676928C3-9F0A-42F8-A12B-76FDE8791F42}"/>
              </a:ext>
            </a:extLst>
          </p:cNvPr>
          <p:cNvSpPr>
            <a:spLocks noGrp="1"/>
          </p:cNvSpPr>
          <p:nvPr>
            <p:ph type="pic" sz="quarter" idx="14" hasCustomPrompt="1"/>
          </p:nvPr>
        </p:nvSpPr>
        <p:spPr>
          <a:xfrm>
            <a:off x="7548000" y="0"/>
            <a:ext cx="4644000" cy="5669280"/>
          </a:xfrm>
          <a:custGeom>
            <a:avLst/>
            <a:gdLst>
              <a:gd name="connsiteX0" fmla="*/ 0 w 4644000"/>
              <a:gd name="connsiteY0" fmla="*/ 0 h 5669280"/>
              <a:gd name="connsiteX1" fmla="*/ 4644000 w 4644000"/>
              <a:gd name="connsiteY1" fmla="*/ 0 h 5669280"/>
              <a:gd name="connsiteX2" fmla="*/ 4644000 w 4644000"/>
              <a:gd name="connsiteY2" fmla="*/ 5669280 h 5669280"/>
              <a:gd name="connsiteX3" fmla="*/ 232656 w 4644000"/>
              <a:gd name="connsiteY3" fmla="*/ 5669280 h 5669280"/>
              <a:gd name="connsiteX4" fmla="*/ 0 w 4644000"/>
              <a:gd name="connsiteY4" fmla="*/ 5436624 h 5669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000" h="5669280">
                <a:moveTo>
                  <a:pt x="0" y="0"/>
                </a:moveTo>
                <a:lnTo>
                  <a:pt x="4644000" y="0"/>
                </a:lnTo>
                <a:lnTo>
                  <a:pt x="4644000" y="5669280"/>
                </a:lnTo>
                <a:lnTo>
                  <a:pt x="232656" y="5669280"/>
                </a:lnTo>
                <a:cubicBezTo>
                  <a:pt x="104164" y="5669280"/>
                  <a:pt x="0" y="5565116"/>
                  <a:pt x="0" y="5436624"/>
                </a:cubicBezTo>
                <a:close/>
              </a:path>
            </a:pathLst>
          </a:custGeom>
          <a:solidFill>
            <a:schemeClr val="bg1">
              <a:lumMod val="85000"/>
            </a:schemeClr>
          </a:solidFill>
        </p:spPr>
        <p:txBody>
          <a:bodyPr wrap="square" tIns="648000" anchor="ctr" anchorCtr="0">
            <a:noAutofit/>
          </a:bodyPr>
          <a:lstStyle>
            <a:lvl1pPr marL="0" indent="0" algn="ctr">
              <a:buNone/>
              <a:defRPr sz="1600"/>
            </a:lvl1pPr>
          </a:lstStyle>
          <a:p>
            <a:r>
              <a:rPr lang="da-DK" noProof="0" dirty="0"/>
              <a:t>Klik på ikonet for at indsætte</a:t>
            </a:r>
            <a:br>
              <a:rPr lang="da-DK" noProof="0" dirty="0"/>
            </a:br>
            <a:r>
              <a:rPr lang="da-DK" noProof="0" dirty="0"/>
              <a:t> billede el. illustration</a:t>
            </a:r>
          </a:p>
        </p:txBody>
      </p:sp>
      <p:sp>
        <p:nvSpPr>
          <p:cNvPr id="8" name="Date Placeholder 7">
            <a:extLst>
              <a:ext uri="{FF2B5EF4-FFF2-40B4-BE49-F238E27FC236}">
                <a16:creationId xmlns:a16="http://schemas.microsoft.com/office/drawing/2014/main" id="{8A09BDC5-4020-4BF2-8413-D7CAF757DE16}"/>
              </a:ext>
            </a:extLst>
          </p:cNvPr>
          <p:cNvSpPr>
            <a:spLocks noGrp="1"/>
          </p:cNvSpPr>
          <p:nvPr>
            <p:ph type="dt" sz="half" idx="15"/>
          </p:nvPr>
        </p:nvSpPr>
        <p:spPr/>
        <p:txBody>
          <a:bodyPr/>
          <a:lstStyle/>
          <a:p>
            <a:fld id="{99C2C73B-DF46-41DE-9B15-8C0944DE24CA}" type="datetime2">
              <a:rPr lang="da-DK" smtClean="0"/>
              <a:t>11. december 2023</a:t>
            </a:fld>
            <a:endParaRPr lang="da-DK" dirty="0"/>
          </a:p>
        </p:txBody>
      </p:sp>
      <p:sp>
        <p:nvSpPr>
          <p:cNvPr id="9" name="Footer Placeholder 8">
            <a:extLst>
              <a:ext uri="{FF2B5EF4-FFF2-40B4-BE49-F238E27FC236}">
                <a16:creationId xmlns:a16="http://schemas.microsoft.com/office/drawing/2014/main" id="{784EB3D0-5E90-412B-8920-2F93CFA9EA67}"/>
              </a:ext>
            </a:extLst>
          </p:cNvPr>
          <p:cNvSpPr>
            <a:spLocks noGrp="1"/>
          </p:cNvSpPr>
          <p:nvPr>
            <p:ph type="ftr" sz="quarter" idx="16"/>
          </p:nvPr>
        </p:nvSpPr>
        <p:spPr/>
        <p:txBody>
          <a:bodyPr/>
          <a:lstStyle/>
          <a:p>
            <a:endParaRPr lang="da-DK" dirty="0"/>
          </a:p>
        </p:txBody>
      </p:sp>
      <p:sp>
        <p:nvSpPr>
          <p:cNvPr id="10" name="Slide Number Placeholder 9">
            <a:extLst>
              <a:ext uri="{FF2B5EF4-FFF2-40B4-BE49-F238E27FC236}">
                <a16:creationId xmlns:a16="http://schemas.microsoft.com/office/drawing/2014/main" id="{199B1F12-E424-447F-824A-62C8425AB471}"/>
              </a:ext>
            </a:extLst>
          </p:cNvPr>
          <p:cNvSpPr>
            <a:spLocks noGrp="1"/>
          </p:cNvSpPr>
          <p:nvPr>
            <p:ph type="sldNum" sz="quarter" idx="17"/>
          </p:nvPr>
        </p:nvSpPr>
        <p:spPr/>
        <p:txBody>
          <a:bodyPr/>
          <a:lstStyle/>
          <a:p>
            <a:fld id="{24C8C45C-947F-4981-8B3F-4F32E973C901}" type="slidenum">
              <a:rPr lang="da-DK" smtClean="0"/>
              <a:pPr/>
              <a:t>‹nr.›</a:t>
            </a:fld>
            <a:endParaRPr lang="da-DK" dirty="0"/>
          </a:p>
        </p:txBody>
      </p:sp>
      <p:sp>
        <p:nvSpPr>
          <p:cNvPr id="13" name="Text Placeholder 4">
            <a:extLst>
              <a:ext uri="{FF2B5EF4-FFF2-40B4-BE49-F238E27FC236}">
                <a16:creationId xmlns:a16="http://schemas.microsoft.com/office/drawing/2014/main" id="{8B3EF553-BA43-4698-8A6E-937711479B05}"/>
              </a:ext>
            </a:extLst>
          </p:cNvPr>
          <p:cNvSpPr>
            <a:spLocks noGrp="1"/>
          </p:cNvSpPr>
          <p:nvPr>
            <p:ph type="body" sz="quarter" idx="19" hasCustomPrompt="1"/>
          </p:nvPr>
        </p:nvSpPr>
        <p:spPr>
          <a:xfrm>
            <a:off x="719138" y="2413201"/>
            <a:ext cx="6315811" cy="3186112"/>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a:t>Fourth level</a:t>
            </a:r>
          </a:p>
          <a:p>
            <a:pPr lvl="4"/>
            <a:r>
              <a:rPr lang="da-DK" dirty="0"/>
              <a:t>Fifth level</a:t>
            </a:r>
          </a:p>
        </p:txBody>
      </p:sp>
    </p:spTree>
    <p:extLst>
      <p:ext uri="{BB962C8B-B14F-4D97-AF65-F5344CB8AC3E}">
        <p14:creationId xmlns:p14="http://schemas.microsoft.com/office/powerpoint/2010/main" val="39828209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138" y="2408726"/>
            <a:ext cx="10752138" cy="3184965"/>
          </a:xfrm>
          <a:prstGeom prst="rect">
            <a:avLst/>
          </a:prstGeom>
        </p:spPr>
        <p:txBody>
          <a:bodyPr vert="horz" lIns="0" tIns="0" rIns="0" bIns="0" rtlCol="0">
            <a:noAutofit/>
          </a:bodyPr>
          <a:lstStyle/>
          <a:p>
            <a:pPr lvl="0"/>
            <a:r>
              <a:rPr lang="da-DK" noProof="0" dirty="0"/>
              <a:t>Niveau 1 (Enter+TAB for næste tekst niveau, SHIFT+TAB for at gå tilbage i niveauer)</a:t>
            </a:r>
          </a:p>
          <a:p>
            <a:pPr lvl="1"/>
            <a:r>
              <a:rPr lang="da-DK" noProof="0" dirty="0"/>
              <a:t>Niveau 2</a:t>
            </a:r>
          </a:p>
          <a:p>
            <a:pPr lvl="2"/>
            <a:r>
              <a:rPr lang="da-DK" noProof="0" dirty="0"/>
              <a:t>Niveau 3</a:t>
            </a:r>
          </a:p>
          <a:p>
            <a:pPr lvl="3"/>
            <a:r>
              <a:rPr lang="da-DK" noProof="0" dirty="0"/>
              <a:t>Niveau 4, Overskrift</a:t>
            </a:r>
          </a:p>
          <a:p>
            <a:pPr lvl="4"/>
            <a:r>
              <a:rPr lang="da-DK" noProof="0" dirty="0"/>
              <a:t>Niveau 5, Brødtekst</a:t>
            </a:r>
          </a:p>
          <a:p>
            <a:pPr lvl="5"/>
            <a:r>
              <a:rPr lang="da-DK" noProof="0" dirty="0"/>
              <a:t>Niveau 6</a:t>
            </a:r>
          </a:p>
          <a:p>
            <a:pPr lvl="6"/>
            <a:r>
              <a:rPr lang="da-DK" noProof="0" dirty="0"/>
              <a:t>Niveau 7, lille overskrift</a:t>
            </a:r>
          </a:p>
          <a:p>
            <a:pPr lvl="7"/>
            <a:r>
              <a:rPr lang="da-DK" noProof="0" dirty="0"/>
              <a:t>Niveau 8, lille brødtekst</a:t>
            </a:r>
          </a:p>
          <a:p>
            <a:pPr lvl="8"/>
            <a:r>
              <a:rPr lang="da-DK" noProof="0" dirty="0"/>
              <a:t>Niveau 9, Infografik</a:t>
            </a:r>
          </a:p>
        </p:txBody>
      </p:sp>
      <p:sp>
        <p:nvSpPr>
          <p:cNvPr id="6" name="Slide Number Placeholder 5"/>
          <p:cNvSpPr>
            <a:spLocks noGrp="1"/>
          </p:cNvSpPr>
          <p:nvPr>
            <p:ph type="sldNum" sz="quarter" idx="4"/>
          </p:nvPr>
        </p:nvSpPr>
        <p:spPr>
          <a:xfrm>
            <a:off x="726163" y="6433200"/>
            <a:ext cx="394920" cy="180000"/>
          </a:xfrm>
          <a:prstGeom prst="rect">
            <a:avLst/>
          </a:prstGeom>
        </p:spPr>
        <p:txBody>
          <a:bodyPr vert="horz" lIns="0" tIns="0" rIns="0" bIns="0" rtlCol="0" anchor="b" anchorCtr="0"/>
          <a:lstStyle>
            <a:lvl1pPr algn="l">
              <a:defRPr sz="1000">
                <a:solidFill>
                  <a:schemeClr val="accent3"/>
                </a:solidFill>
              </a:defRPr>
            </a:lvl1pPr>
          </a:lstStyle>
          <a:p>
            <a:fld id="{24C8C45C-947F-4981-8B3F-4F32E973C901}" type="slidenum">
              <a:rPr lang="da-DK" smtClean="0"/>
              <a:pPr/>
              <a:t>‹nr.›</a:t>
            </a:fld>
            <a:endParaRPr lang="da-DK"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138" y="870925"/>
            <a:ext cx="10752137" cy="637675"/>
          </a:xfrm>
          <a:prstGeom prst="rect">
            <a:avLst/>
          </a:prstGeom>
        </p:spPr>
        <p:txBody>
          <a:bodyPr vert="horz" lIns="0" tIns="0" rIns="0" bIns="0" rtlCol="0" anchor="t" anchorCtr="0">
            <a:noAutofit/>
          </a:bodyPr>
          <a:lstStyle/>
          <a:p>
            <a:r>
              <a:rPr lang="da-DK" dirty="0"/>
              <a:t>Click to add title</a:t>
            </a:r>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1121082" y="6433200"/>
            <a:ext cx="1800000" cy="180000"/>
          </a:xfrm>
          <a:prstGeom prst="rect">
            <a:avLst/>
          </a:prstGeom>
        </p:spPr>
        <p:txBody>
          <a:bodyPr vert="horz" lIns="0" tIns="0" rIns="0" bIns="0" rtlCol="0" anchor="b" anchorCtr="0"/>
          <a:lstStyle>
            <a:lvl1pPr algn="l">
              <a:defRPr sz="1200">
                <a:solidFill>
                  <a:schemeClr val="accent3"/>
                </a:solidFill>
              </a:defRPr>
            </a:lvl1pPr>
          </a:lstStyle>
          <a:p>
            <a:fld id="{C34BB942-439A-487E-A45C-7525D9996DD9}" type="datetime2">
              <a:rPr lang="da-DK" smtClean="0"/>
              <a:t>11. december 2023</a:t>
            </a:fld>
            <a:endParaRPr lang="da-DK" dirty="0"/>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2921082" y="6433200"/>
            <a:ext cx="4114800" cy="180000"/>
          </a:xfrm>
          <a:prstGeom prst="rect">
            <a:avLst/>
          </a:prstGeom>
        </p:spPr>
        <p:txBody>
          <a:bodyPr vert="horz" lIns="0" tIns="0" rIns="0" bIns="0" rtlCol="0" anchor="b" anchorCtr="0"/>
          <a:lstStyle>
            <a:lvl1pPr algn="l">
              <a:defRPr sz="1200">
                <a:solidFill>
                  <a:schemeClr val="accent3"/>
                </a:solidFill>
              </a:defRPr>
            </a:lvl1pPr>
          </a:lstStyle>
          <a:p>
            <a:endParaRPr lang="da-DK" dirty="0"/>
          </a:p>
        </p:txBody>
      </p:sp>
      <p:pic>
        <p:nvPicPr>
          <p:cNvPr id="9" name="Billede 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615183" y="6083999"/>
            <a:ext cx="1856092" cy="382137"/>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76" r:id="rId2"/>
    <p:sldLayoutId id="2147483777" r:id="rId3"/>
    <p:sldLayoutId id="2147483780" r:id="rId4"/>
    <p:sldLayoutId id="2147483737" r:id="rId5"/>
    <p:sldLayoutId id="2147483732" r:id="rId6"/>
    <p:sldLayoutId id="2147483791" r:id="rId7"/>
    <p:sldLayoutId id="2147483757" r:id="rId8"/>
    <p:sldLayoutId id="2147483781" r:id="rId9"/>
    <p:sldLayoutId id="2147483755" r:id="rId10"/>
    <p:sldLayoutId id="2147483782" r:id="rId11"/>
    <p:sldLayoutId id="2147483786" r:id="rId12"/>
    <p:sldLayoutId id="2147483787" r:id="rId13"/>
    <p:sldLayoutId id="2147483783" r:id="rId14"/>
    <p:sldLayoutId id="2147483784" r:id="rId15"/>
    <p:sldLayoutId id="2147483785" r:id="rId16"/>
    <p:sldLayoutId id="2147483769" r:id="rId17"/>
    <p:sldLayoutId id="2147483753" r:id="rId18"/>
    <p:sldLayoutId id="2147483795" r:id="rId19"/>
    <p:sldLayoutId id="2147483796" r:id="rId20"/>
  </p:sldLayoutIdLst>
  <p:transition spd="slow">
    <p:push dir="u"/>
  </p:transition>
  <p:hf hdr="0" ftr="0" dt="0"/>
  <p:txStyles>
    <p:titleStyle>
      <a:lvl1pPr algn="l" defTabSz="914400" rtl="0" eaLnBrk="1" latinLnBrk="0" hangingPunct="1">
        <a:lnSpc>
          <a:spcPct val="83000"/>
        </a:lnSpc>
        <a:spcBef>
          <a:spcPct val="0"/>
        </a:spcBef>
        <a:buNone/>
        <a:defRPr sz="4700" b="1" kern="1200">
          <a:solidFill>
            <a:schemeClr val="accent1"/>
          </a:solidFill>
          <a:latin typeface="+mj-lt"/>
          <a:ea typeface="+mj-ea"/>
          <a:cs typeface="+mj-cs"/>
        </a:defRPr>
      </a:lvl1pPr>
    </p:titleStyle>
    <p:bodyStyle>
      <a:lvl1pPr marL="180000" indent="-1800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accent3"/>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accent3"/>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accent3"/>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accent3"/>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2000" kern="1200">
          <a:solidFill>
            <a:schemeClr val="accent3"/>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1200" b="1" kern="1200" baseline="0">
          <a:solidFill>
            <a:schemeClr val="accent3"/>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700" kern="1200" baseline="0">
          <a:solidFill>
            <a:schemeClr val="accent3"/>
          </a:solidFill>
          <a:latin typeface="+mn-lt"/>
          <a:ea typeface="+mn-ea"/>
          <a:cs typeface="+mn-cs"/>
        </a:defRPr>
      </a:lvl9pPr>
    </p:bodyStyle>
    <p:otherStyle>
      <a:defPPr>
        <a:defRPr lang="en-US"/>
      </a:defPPr>
      <a:lvl1pPr marL="0" algn="l" defTabSz="914400" rtl="0" eaLnBrk="1" latinLnBrk="0" hangingPunct="1">
        <a:defRPr sz="1100" kern="11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53" userDrawn="1">
          <p15:clr>
            <a:srgbClr val="F26B43"/>
          </p15:clr>
        </p15:guide>
        <p15:guide id="4" orient="horz" pos="545" userDrawn="1">
          <p15:clr>
            <a:srgbClr val="F26B43"/>
          </p15:clr>
        </p15:guide>
        <p15:guide id="5" orient="horz" pos="3525" userDrawn="1">
          <p15:clr>
            <a:srgbClr val="F26B43"/>
          </p15:clr>
        </p15:guide>
        <p15:guide id="6" orient="horz" pos="952" userDrawn="1">
          <p15:clr>
            <a:srgbClr val="F26B43"/>
          </p15:clr>
        </p15:guide>
        <p15:guide id="7" pos="7226" userDrawn="1">
          <p15:clr>
            <a:srgbClr val="F26B43"/>
          </p15:clr>
        </p15:guide>
        <p15:guide id="8" orient="horz" pos="15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3.jpg"/><Relationship Id="rId7" Type="http://schemas.openxmlformats.org/officeDocument/2006/relationships/image" Target="../media/image77.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 Id="rId9" Type="http://schemas.openxmlformats.org/officeDocument/2006/relationships/image" Target="../media/image84.jp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89.emf"/></Relationships>
</file>

<file path=ppt/slides/_rels/slide1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91.emf"/></Relationships>
</file>

<file path=ppt/slides/_rels/slide1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1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97.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3" Type="http://schemas.openxmlformats.org/officeDocument/2006/relationships/image" Target="../media/image22.svg"/><Relationship Id="rId18" Type="http://schemas.openxmlformats.org/officeDocument/2006/relationships/image" Target="../media/image27.svg"/><Relationship Id="rId26" Type="http://schemas.openxmlformats.org/officeDocument/2006/relationships/image" Target="../media/image35.svg"/><Relationship Id="rId21" Type="http://schemas.openxmlformats.org/officeDocument/2006/relationships/image" Target="../media/image30.png"/><Relationship Id="rId34" Type="http://schemas.openxmlformats.org/officeDocument/2006/relationships/image" Target="../media/image43.svg"/><Relationship Id="rId7" Type="http://schemas.microsoft.com/office/2007/relationships/diagramDrawing" Target="../diagrams/drawing2.xml"/><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svg"/><Relationship Id="rId2" Type="http://schemas.openxmlformats.org/officeDocument/2006/relationships/notesSlide" Target="../notesSlides/notesSlide5.xml"/><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20.svg"/><Relationship Id="rId24" Type="http://schemas.openxmlformats.org/officeDocument/2006/relationships/image" Target="../media/image33.svg"/><Relationship Id="rId32" Type="http://schemas.openxmlformats.org/officeDocument/2006/relationships/image" Target="../media/image41.svg"/><Relationship Id="rId37" Type="http://schemas.openxmlformats.org/officeDocument/2006/relationships/image" Target="../media/image46.png"/><Relationship Id="rId5" Type="http://schemas.openxmlformats.org/officeDocument/2006/relationships/diagramQuickStyle" Target="../diagrams/quickStyle2.xml"/><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diagramLayout" Target="../diagrams/layout2.xml"/><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8" Type="http://schemas.openxmlformats.org/officeDocument/2006/relationships/image" Target="../media/image17.png"/><Relationship Id="rId3"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5.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notesSlide" Target="../notesSlides/notesSlide7.xml"/><Relationship Id="rId16"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45.svg"/><Relationship Id="rId10" Type="http://schemas.openxmlformats.org/officeDocument/2006/relationships/image" Target="../media/image59.svg"/><Relationship Id="rId19" Type="http://schemas.openxmlformats.org/officeDocument/2006/relationships/image" Target="../media/image66.sv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ræ, udendørs, sky, bygning&#10;&#10;Automatisk genereret beskrivelse">
            <a:extLst>
              <a:ext uri="{FF2B5EF4-FFF2-40B4-BE49-F238E27FC236}">
                <a16:creationId xmlns:a16="http://schemas.microsoft.com/office/drawing/2014/main" id="{8B57B26D-5F8D-2B22-75E7-A6538B215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 y="0"/>
            <a:ext cx="12191580" cy="6858000"/>
          </a:xfrm>
          <a:prstGeom prst="rect">
            <a:avLst/>
          </a:prstGeom>
        </p:spPr>
      </p:pic>
      <p:sp>
        <p:nvSpPr>
          <p:cNvPr id="4" name="Pladsholder til slidenummer 3"/>
          <p:cNvSpPr>
            <a:spLocks noGrp="1"/>
          </p:cNvSpPr>
          <p:nvPr>
            <p:ph type="sldNum" sz="quarter" idx="21"/>
          </p:nvPr>
        </p:nvSpPr>
        <p:spPr/>
        <p:txBody>
          <a:bodyPr/>
          <a:lstStyle/>
          <a:p>
            <a:fld id="{24C8C45C-947F-4981-8B3F-4F32E973C901}" type="slidenum">
              <a:rPr lang="da-DK" smtClean="0"/>
              <a:pPr/>
              <a:t>1</a:t>
            </a:fld>
            <a:endParaRPr lang="da-DK" dirty="0"/>
          </a:p>
        </p:txBody>
      </p:sp>
      <p:sp>
        <p:nvSpPr>
          <p:cNvPr id="12" name="Titel 4"/>
          <p:cNvSpPr txBox="1">
            <a:spLocks/>
          </p:cNvSpPr>
          <p:nvPr/>
        </p:nvSpPr>
        <p:spPr>
          <a:xfrm>
            <a:off x="634471" y="4282245"/>
            <a:ext cx="10753723" cy="1546198"/>
          </a:xfrm>
          <a:prstGeom prst="rect">
            <a:avLst/>
          </a:prstGeom>
        </p:spPr>
        <p:txBody>
          <a:bodyPr vert="horz" lIns="0" tIns="0" rIns="0" bIns="0" rtlCol="0" anchor="b" anchorCtr="0">
            <a:noAutofit/>
          </a:bodyPr>
          <a:lstStyle>
            <a:lvl1pPr algn="l" defTabSz="914400" rtl="0" eaLnBrk="1" latinLnBrk="0" hangingPunct="1">
              <a:lnSpc>
                <a:spcPct val="83000"/>
              </a:lnSpc>
              <a:spcBef>
                <a:spcPct val="0"/>
              </a:spcBef>
              <a:buNone/>
              <a:defRPr sz="6500" b="1" kern="1200">
                <a:solidFill>
                  <a:schemeClr val="bg1"/>
                </a:solidFill>
                <a:latin typeface="+mj-lt"/>
                <a:ea typeface="+mj-ea"/>
                <a:cs typeface="+mj-cs"/>
              </a:defRPr>
            </a:lvl1pPr>
          </a:lstStyle>
          <a:p>
            <a:r>
              <a:rPr lang="da-DK" sz="6000" dirty="0">
                <a:effectLst>
                  <a:outerShdw blurRad="38100" dist="38100" dir="2700000" algn="tl">
                    <a:srgbClr val="000000">
                      <a:alpha val="43137"/>
                    </a:srgbClr>
                  </a:outerShdw>
                </a:effectLst>
              </a:rPr>
              <a:t>Sydinvest Bæredygtige Aktier</a:t>
            </a:r>
          </a:p>
        </p:txBody>
      </p:sp>
      <p:sp>
        <p:nvSpPr>
          <p:cNvPr id="13" name="Undertitel 5"/>
          <p:cNvSpPr txBox="1">
            <a:spLocks/>
          </p:cNvSpPr>
          <p:nvPr/>
        </p:nvSpPr>
        <p:spPr>
          <a:xfrm>
            <a:off x="719138" y="5276605"/>
            <a:ext cx="10753723" cy="600033"/>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3500" kern="1200">
                <a:solidFill>
                  <a:schemeClr val="bg1"/>
                </a:solidFill>
                <a:latin typeface="+mn-lt"/>
                <a:ea typeface="+mn-ea"/>
                <a:cs typeface="+mn-cs"/>
              </a:defRPr>
            </a:lvl1pPr>
            <a:lvl2pPr marL="0" indent="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accent3"/>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accent3"/>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accent3"/>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2000" kern="1200">
                <a:solidFill>
                  <a:schemeClr val="accent3"/>
                </a:solidFill>
                <a:latin typeface="+mn-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accent3"/>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baseline="0">
                <a:solidFill>
                  <a:schemeClr val="accent3"/>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accent3"/>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2000" kern="1200" baseline="0">
                <a:solidFill>
                  <a:schemeClr val="accent3"/>
                </a:solidFill>
                <a:latin typeface="+mn-lt"/>
                <a:ea typeface="+mn-ea"/>
                <a:cs typeface="+mn-cs"/>
              </a:defRPr>
            </a:lvl9pPr>
          </a:lstStyle>
          <a:p>
            <a:pPr defTabSz="1007770" fontAlgn="auto">
              <a:spcBef>
                <a:spcPct val="20000"/>
              </a:spcBef>
              <a:spcAft>
                <a:spcPts val="0"/>
              </a:spcAft>
              <a:defRPr/>
            </a:pPr>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546370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841AFE-0971-339B-FE0F-BACC8CC55121}"/>
              </a:ext>
            </a:extLst>
          </p:cNvPr>
          <p:cNvSpPr>
            <a:spLocks noGrp="1"/>
          </p:cNvSpPr>
          <p:nvPr>
            <p:ph type="title"/>
          </p:nvPr>
        </p:nvSpPr>
        <p:spPr>
          <a:xfrm>
            <a:off x="719138" y="612000"/>
            <a:ext cx="6315811" cy="638629"/>
          </a:xfrm>
        </p:spPr>
        <p:txBody>
          <a:bodyPr anchor="t">
            <a:normAutofit/>
          </a:bodyPr>
          <a:lstStyle/>
          <a:p>
            <a:r>
              <a:rPr lang="da-DK" dirty="0"/>
              <a:t>Investeringsproces</a:t>
            </a:r>
          </a:p>
        </p:txBody>
      </p:sp>
      <p:sp>
        <p:nvSpPr>
          <p:cNvPr id="4" name="Undertitel 3">
            <a:extLst>
              <a:ext uri="{FF2B5EF4-FFF2-40B4-BE49-F238E27FC236}">
                <a16:creationId xmlns:a16="http://schemas.microsoft.com/office/drawing/2014/main" id="{07D030E9-3150-BC2C-48AA-C5E6512A97E4}"/>
              </a:ext>
            </a:extLst>
          </p:cNvPr>
          <p:cNvSpPr>
            <a:spLocks noGrp="1"/>
          </p:cNvSpPr>
          <p:nvPr>
            <p:ph type="subTitle" idx="18"/>
          </p:nvPr>
        </p:nvSpPr>
        <p:spPr>
          <a:xfrm>
            <a:off x="719139" y="1260000"/>
            <a:ext cx="6316743" cy="560088"/>
          </a:xfrm>
        </p:spPr>
        <p:txBody>
          <a:bodyPr>
            <a:normAutofit/>
          </a:bodyPr>
          <a:lstStyle/>
          <a:p>
            <a:r>
              <a:rPr lang="da-DK" dirty="0"/>
              <a:t>Fundamental Screening for QARP</a:t>
            </a:r>
          </a:p>
        </p:txBody>
      </p:sp>
      <p:sp>
        <p:nvSpPr>
          <p:cNvPr id="7" name="Pladsholder til slidenummer 6">
            <a:extLst>
              <a:ext uri="{FF2B5EF4-FFF2-40B4-BE49-F238E27FC236}">
                <a16:creationId xmlns:a16="http://schemas.microsoft.com/office/drawing/2014/main" id="{C44A52D5-771C-72BE-62C4-3F287B4BD39A}"/>
              </a:ext>
            </a:extLst>
          </p:cNvPr>
          <p:cNvSpPr>
            <a:spLocks noGrp="1"/>
          </p:cNvSpPr>
          <p:nvPr>
            <p:ph type="sldNum" sz="quarter" idx="17"/>
          </p:nvPr>
        </p:nvSpPr>
        <p:spPr>
          <a:xfrm>
            <a:off x="726163" y="6433200"/>
            <a:ext cx="394920" cy="180000"/>
          </a:xfrm>
        </p:spPr>
        <p:txBody>
          <a:bodyPr anchor="b">
            <a:normAutofit/>
          </a:bodyPr>
          <a:lstStyle/>
          <a:p>
            <a:pPr>
              <a:spcAft>
                <a:spcPts val="600"/>
              </a:spcAft>
            </a:pPr>
            <a:fld id="{24C8C45C-947F-4981-8B3F-4F32E973C901}" type="slidenum">
              <a:rPr lang="da-DK" smtClean="0"/>
              <a:pPr>
                <a:spcAft>
                  <a:spcPts val="600"/>
                </a:spcAft>
              </a:pPr>
              <a:t>10</a:t>
            </a:fld>
            <a:endParaRPr lang="da-DK"/>
          </a:p>
        </p:txBody>
      </p:sp>
      <p:sp>
        <p:nvSpPr>
          <p:cNvPr id="15" name="Text Placeholder 5">
            <a:extLst>
              <a:ext uri="{FF2B5EF4-FFF2-40B4-BE49-F238E27FC236}">
                <a16:creationId xmlns:a16="http://schemas.microsoft.com/office/drawing/2014/main" id="{39FA50EF-5928-A776-4149-EC234D7751B3}"/>
              </a:ext>
            </a:extLst>
          </p:cNvPr>
          <p:cNvSpPr>
            <a:spLocks noGrp="1"/>
          </p:cNvSpPr>
          <p:nvPr>
            <p:ph type="body" sz="quarter" idx="19"/>
          </p:nvPr>
        </p:nvSpPr>
        <p:spPr>
          <a:xfrm>
            <a:off x="738019" y="2244474"/>
            <a:ext cx="4600432" cy="3419951"/>
          </a:xfrm>
        </p:spPr>
        <p:txBody>
          <a:bodyPr/>
          <a:lstStyle/>
          <a:p>
            <a:pPr marL="180000" lvl="1" indent="0">
              <a:buNone/>
            </a:pPr>
            <a:r>
              <a:rPr lang="da-DK" sz="1500" b="1" dirty="0"/>
              <a:t>Kvalitet</a:t>
            </a:r>
          </a:p>
          <a:p>
            <a:pPr lvl="2">
              <a:buFont typeface="Wingdings" panose="05000000000000000000" pitchFamily="2" charset="2"/>
              <a:buChar char="ü"/>
            </a:pPr>
            <a:r>
              <a:rPr lang="da-DK" sz="1300" dirty="0"/>
              <a:t>Høje afkast på den investerede kapital, ROIC &gt; 8%</a:t>
            </a:r>
          </a:p>
          <a:p>
            <a:pPr lvl="2">
              <a:buFont typeface="Wingdings" panose="05000000000000000000" pitchFamily="2" charset="2"/>
              <a:buChar char="ü"/>
            </a:pPr>
            <a:r>
              <a:rPr lang="da-DK" sz="1300" dirty="0"/>
              <a:t>Historisk stabilitet i ROIC </a:t>
            </a:r>
          </a:p>
          <a:p>
            <a:pPr lvl="2">
              <a:buFont typeface="Wingdings" panose="05000000000000000000" pitchFamily="2" charset="2"/>
              <a:buChar char="ü"/>
            </a:pPr>
            <a:r>
              <a:rPr lang="da-DK" sz="1300" dirty="0"/>
              <a:t>Positiv udvikling i ROIC</a:t>
            </a:r>
          </a:p>
          <a:p>
            <a:pPr lvl="2">
              <a:buFont typeface="Wingdings" panose="05000000000000000000" pitchFamily="2" charset="2"/>
              <a:buChar char="ü"/>
            </a:pPr>
            <a:r>
              <a:rPr lang="da-DK" sz="1400" dirty="0"/>
              <a:t>Selskaber som kan reinvestere til en høj ROIC skaber høj profitabel vækst</a:t>
            </a:r>
          </a:p>
          <a:p>
            <a:pPr marL="180000" lvl="1" indent="0">
              <a:buNone/>
            </a:pPr>
            <a:endParaRPr lang="en-US" sz="1400" dirty="0"/>
          </a:p>
          <a:p>
            <a:pPr marL="180000" lvl="1" indent="0">
              <a:buNone/>
            </a:pPr>
            <a:r>
              <a:rPr lang="da-DK" sz="1500" b="1" dirty="0"/>
              <a:t>Værdiansættelse</a:t>
            </a:r>
          </a:p>
          <a:p>
            <a:pPr lvl="2">
              <a:buFont typeface="Wingdings" panose="05000000000000000000" pitchFamily="2" charset="2"/>
              <a:buChar char="ü"/>
            </a:pPr>
            <a:r>
              <a:rPr lang="da-DK" sz="1300" dirty="0"/>
              <a:t>Upside/fair value i vores DCF model</a:t>
            </a:r>
          </a:p>
          <a:p>
            <a:pPr lvl="2">
              <a:buFont typeface="Wingdings" panose="05000000000000000000" pitchFamily="2" charset="2"/>
              <a:buChar char="ü"/>
            </a:pPr>
            <a:r>
              <a:rPr lang="da-DK" sz="1300" dirty="0"/>
              <a:t>Undervurderet/fair value på multiple vs. egen historik</a:t>
            </a:r>
          </a:p>
          <a:p>
            <a:pPr lvl="2">
              <a:buFont typeface="Wingdings" panose="05000000000000000000" pitchFamily="2" charset="2"/>
              <a:buChar char="ü"/>
            </a:pPr>
            <a:r>
              <a:rPr lang="da-DK" sz="1300" dirty="0"/>
              <a:t>Undervurderet/fair value på multiple vs. peers</a:t>
            </a:r>
            <a:endParaRPr lang="da-DK" sz="1400" dirty="0"/>
          </a:p>
          <a:p>
            <a:pPr marL="180000" lvl="1" indent="0">
              <a:buNone/>
            </a:pPr>
            <a:endParaRPr lang="en-US" sz="1400" dirty="0"/>
          </a:p>
          <a:p>
            <a:pPr lvl="1">
              <a:buFont typeface="Wingdings" panose="05000000000000000000" pitchFamily="2" charset="2"/>
              <a:buChar char="ü"/>
            </a:pPr>
            <a:endParaRPr lang="en-US" dirty="0"/>
          </a:p>
          <a:p>
            <a:pPr marL="180000" lvl="1" indent="0">
              <a:buNone/>
            </a:pPr>
            <a:endParaRPr lang="en-US" dirty="0"/>
          </a:p>
        </p:txBody>
      </p:sp>
      <p:pic>
        <p:nvPicPr>
          <p:cNvPr id="11" name="Grafik 10" descr="Middelalderlig armering kontur">
            <a:extLst>
              <a:ext uri="{FF2B5EF4-FFF2-40B4-BE49-F238E27FC236}">
                <a16:creationId xmlns:a16="http://schemas.microsoft.com/office/drawing/2014/main" id="{550AE902-A6FB-16EA-B537-33BF3CB968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3356" y="2244473"/>
            <a:ext cx="522033" cy="522033"/>
          </a:xfrm>
          <a:prstGeom prst="rect">
            <a:avLst/>
          </a:prstGeom>
        </p:spPr>
      </p:pic>
      <p:sp>
        <p:nvSpPr>
          <p:cNvPr id="12" name="Tekstfelt 11">
            <a:extLst>
              <a:ext uri="{FF2B5EF4-FFF2-40B4-BE49-F238E27FC236}">
                <a16:creationId xmlns:a16="http://schemas.microsoft.com/office/drawing/2014/main" id="{DC14BEAB-D983-4C4E-BEE6-460BD4E1AD83}"/>
              </a:ext>
            </a:extLst>
          </p:cNvPr>
          <p:cNvSpPr txBox="1"/>
          <p:nvPr/>
        </p:nvSpPr>
        <p:spPr>
          <a:xfrm>
            <a:off x="6105746" y="2742090"/>
            <a:ext cx="657252" cy="184666"/>
          </a:xfrm>
          <a:prstGeom prst="rect">
            <a:avLst/>
          </a:prstGeom>
          <a:noFill/>
        </p:spPr>
        <p:txBody>
          <a:bodyPr wrap="square" lIns="0" tIns="0" rIns="0" bIns="0" rtlCol="0">
            <a:spAutoFit/>
          </a:bodyPr>
          <a:lstStyle/>
          <a:p>
            <a:pPr algn="ctr"/>
            <a:r>
              <a:rPr lang="da-DK" sz="1200" dirty="0">
                <a:solidFill>
                  <a:srgbClr val="002F5F"/>
                </a:solidFill>
              </a:rPr>
              <a:t>Kvalitet </a:t>
            </a:r>
          </a:p>
        </p:txBody>
      </p:sp>
      <p:pic>
        <p:nvPicPr>
          <p:cNvPr id="14" name="Grafik 13" descr="Diamant kontur">
            <a:extLst>
              <a:ext uri="{FF2B5EF4-FFF2-40B4-BE49-F238E27FC236}">
                <a16:creationId xmlns:a16="http://schemas.microsoft.com/office/drawing/2014/main" id="{D656B26D-6CDE-8DBF-2E80-CF6351D274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173356" y="3987049"/>
            <a:ext cx="522033" cy="522033"/>
          </a:xfrm>
          <a:prstGeom prst="rect">
            <a:avLst/>
          </a:prstGeom>
        </p:spPr>
      </p:pic>
      <p:sp>
        <p:nvSpPr>
          <p:cNvPr id="16" name="Tekstfelt 15">
            <a:extLst>
              <a:ext uri="{FF2B5EF4-FFF2-40B4-BE49-F238E27FC236}">
                <a16:creationId xmlns:a16="http://schemas.microsoft.com/office/drawing/2014/main" id="{9C1AE9B5-A3BD-67AB-C9EA-F389010ECCEE}"/>
              </a:ext>
            </a:extLst>
          </p:cNvPr>
          <p:cNvSpPr txBox="1"/>
          <p:nvPr/>
        </p:nvSpPr>
        <p:spPr>
          <a:xfrm>
            <a:off x="6105746" y="4459023"/>
            <a:ext cx="657252" cy="184666"/>
          </a:xfrm>
          <a:prstGeom prst="rect">
            <a:avLst/>
          </a:prstGeom>
          <a:noFill/>
        </p:spPr>
        <p:txBody>
          <a:bodyPr wrap="square" lIns="0" tIns="0" rIns="0" bIns="0" rtlCol="0">
            <a:spAutoFit/>
          </a:bodyPr>
          <a:lstStyle/>
          <a:p>
            <a:pPr algn="ctr"/>
            <a:r>
              <a:rPr lang="da-DK" sz="1200" dirty="0">
                <a:solidFill>
                  <a:srgbClr val="002F5F"/>
                </a:solidFill>
              </a:rPr>
              <a:t>Value</a:t>
            </a:r>
          </a:p>
        </p:txBody>
      </p:sp>
      <p:pic>
        <p:nvPicPr>
          <p:cNvPr id="8" name="Pladsholder til billede 7" descr="Et billede, der indeholder tekst, elektronik, skærmbillede, person&#10;&#10;Automatisk genereret beskrivelse">
            <a:extLst>
              <a:ext uri="{FF2B5EF4-FFF2-40B4-BE49-F238E27FC236}">
                <a16:creationId xmlns:a16="http://schemas.microsoft.com/office/drawing/2014/main" id="{D829A0B8-0C73-7A06-B566-22F3795A1276}"/>
              </a:ext>
            </a:extLst>
          </p:cNvPr>
          <p:cNvPicPr>
            <a:picLocks noGrp="1" noChangeAspect="1"/>
          </p:cNvPicPr>
          <p:nvPr>
            <p:ph type="pic" sz="quarter" idx="14"/>
          </p:nvPr>
        </p:nvPicPr>
        <p:blipFill rotWithShape="1">
          <a:blip r:embed="rId7">
            <a:extLst>
              <a:ext uri="{28A0092B-C50C-407E-A947-70E740481C1C}">
                <a14:useLocalDpi xmlns:a14="http://schemas.microsoft.com/office/drawing/2010/main" val="0"/>
              </a:ext>
            </a:extLst>
          </a:blip>
          <a:srcRect l="27140" r="26786"/>
          <a:stretch/>
        </p:blipFill>
        <p:spPr>
          <a:xfrm>
            <a:off x="7548000" y="0"/>
            <a:ext cx="4644000" cy="5669280"/>
          </a:xfrm>
        </p:spPr>
      </p:pic>
    </p:spTree>
    <p:extLst>
      <p:ext uri="{BB962C8B-B14F-4D97-AF65-F5344CB8AC3E}">
        <p14:creationId xmlns:p14="http://schemas.microsoft.com/office/powerpoint/2010/main" val="9842355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841AFE-0971-339B-FE0F-BACC8CC55121}"/>
              </a:ext>
            </a:extLst>
          </p:cNvPr>
          <p:cNvSpPr>
            <a:spLocks noGrp="1"/>
          </p:cNvSpPr>
          <p:nvPr>
            <p:ph type="title"/>
          </p:nvPr>
        </p:nvSpPr>
        <p:spPr>
          <a:xfrm>
            <a:off x="719138" y="612000"/>
            <a:ext cx="6315811" cy="638629"/>
          </a:xfrm>
        </p:spPr>
        <p:txBody>
          <a:bodyPr anchor="t">
            <a:normAutofit/>
          </a:bodyPr>
          <a:lstStyle/>
          <a:p>
            <a:r>
              <a:rPr lang="da-DK" dirty="0"/>
              <a:t>Investeringsproces</a:t>
            </a:r>
          </a:p>
        </p:txBody>
      </p:sp>
      <p:sp>
        <p:nvSpPr>
          <p:cNvPr id="4" name="Undertitel 3">
            <a:extLst>
              <a:ext uri="{FF2B5EF4-FFF2-40B4-BE49-F238E27FC236}">
                <a16:creationId xmlns:a16="http://schemas.microsoft.com/office/drawing/2014/main" id="{07D030E9-3150-BC2C-48AA-C5E6512A97E4}"/>
              </a:ext>
            </a:extLst>
          </p:cNvPr>
          <p:cNvSpPr>
            <a:spLocks noGrp="1"/>
          </p:cNvSpPr>
          <p:nvPr>
            <p:ph type="subTitle" idx="18"/>
          </p:nvPr>
        </p:nvSpPr>
        <p:spPr>
          <a:xfrm>
            <a:off x="719139" y="1260000"/>
            <a:ext cx="6316743" cy="560088"/>
          </a:xfrm>
        </p:spPr>
        <p:txBody>
          <a:bodyPr>
            <a:normAutofit/>
          </a:bodyPr>
          <a:lstStyle/>
          <a:p>
            <a:r>
              <a:rPr lang="da-DK" dirty="0"/>
              <a:t>Hvilke aktier screener vi for?</a:t>
            </a:r>
          </a:p>
        </p:txBody>
      </p:sp>
      <p:sp>
        <p:nvSpPr>
          <p:cNvPr id="7" name="Pladsholder til slidenummer 6">
            <a:extLst>
              <a:ext uri="{FF2B5EF4-FFF2-40B4-BE49-F238E27FC236}">
                <a16:creationId xmlns:a16="http://schemas.microsoft.com/office/drawing/2014/main" id="{C44A52D5-771C-72BE-62C4-3F287B4BD39A}"/>
              </a:ext>
            </a:extLst>
          </p:cNvPr>
          <p:cNvSpPr>
            <a:spLocks noGrp="1"/>
          </p:cNvSpPr>
          <p:nvPr>
            <p:ph type="sldNum" sz="quarter" idx="17"/>
          </p:nvPr>
        </p:nvSpPr>
        <p:spPr>
          <a:xfrm>
            <a:off x="726163" y="6433200"/>
            <a:ext cx="394920" cy="180000"/>
          </a:xfrm>
        </p:spPr>
        <p:txBody>
          <a:bodyPr anchor="b">
            <a:normAutofit/>
          </a:bodyPr>
          <a:lstStyle/>
          <a:p>
            <a:pPr>
              <a:spcAft>
                <a:spcPts val="600"/>
              </a:spcAft>
            </a:pPr>
            <a:fld id="{24C8C45C-947F-4981-8B3F-4F32E973C901}" type="slidenum">
              <a:rPr lang="da-DK" smtClean="0"/>
              <a:pPr>
                <a:spcAft>
                  <a:spcPts val="600"/>
                </a:spcAft>
              </a:pPr>
              <a:t>11</a:t>
            </a:fld>
            <a:endParaRPr lang="da-DK"/>
          </a:p>
        </p:txBody>
      </p:sp>
      <p:cxnSp>
        <p:nvCxnSpPr>
          <p:cNvPr id="19" name="Forbindelse: buet 18">
            <a:extLst>
              <a:ext uri="{FF2B5EF4-FFF2-40B4-BE49-F238E27FC236}">
                <a16:creationId xmlns:a16="http://schemas.microsoft.com/office/drawing/2014/main" id="{358AB9FF-A31A-159E-2861-3E39842984DC}"/>
              </a:ext>
            </a:extLst>
          </p:cNvPr>
          <p:cNvCxnSpPr>
            <a:cxnSpLocks/>
          </p:cNvCxnSpPr>
          <p:nvPr/>
        </p:nvCxnSpPr>
        <p:spPr>
          <a:xfrm>
            <a:off x="726163" y="4259564"/>
            <a:ext cx="9236986" cy="12700"/>
          </a:xfrm>
          <a:prstGeom prst="curvedConnector3">
            <a:avLst>
              <a:gd name="adj1" fmla="val 50000"/>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Kombinationstegning: figur 37">
            <a:extLst>
              <a:ext uri="{FF2B5EF4-FFF2-40B4-BE49-F238E27FC236}">
                <a16:creationId xmlns:a16="http://schemas.microsoft.com/office/drawing/2014/main" id="{9E89C894-BAA6-29D6-E26F-B302FA799300}"/>
              </a:ext>
            </a:extLst>
          </p:cNvPr>
          <p:cNvSpPr/>
          <p:nvPr/>
        </p:nvSpPr>
        <p:spPr>
          <a:xfrm>
            <a:off x="1285873" y="2294789"/>
            <a:ext cx="7581900" cy="2658695"/>
          </a:xfrm>
          <a:custGeom>
            <a:avLst/>
            <a:gdLst>
              <a:gd name="connsiteX0" fmla="*/ 0 w 7581900"/>
              <a:gd name="connsiteY0" fmla="*/ 2608942 h 2746014"/>
              <a:gd name="connsiteX1" fmla="*/ 609600 w 7581900"/>
              <a:gd name="connsiteY1" fmla="*/ 2504167 h 2746014"/>
              <a:gd name="connsiteX2" fmla="*/ 2038350 w 7581900"/>
              <a:gd name="connsiteY2" fmla="*/ 380092 h 2746014"/>
              <a:gd name="connsiteX3" fmla="*/ 3067050 w 7581900"/>
              <a:gd name="connsiteY3" fmla="*/ 46717 h 2746014"/>
              <a:gd name="connsiteX4" fmla="*/ 4391025 w 7581900"/>
              <a:gd name="connsiteY4" fmla="*/ 942067 h 2746014"/>
              <a:gd name="connsiteX5" fmla="*/ 5305425 w 7581900"/>
              <a:gd name="connsiteY5" fmla="*/ 1504042 h 2746014"/>
              <a:gd name="connsiteX6" fmla="*/ 6591300 w 7581900"/>
              <a:gd name="connsiteY6" fmla="*/ 1942192 h 2746014"/>
              <a:gd name="connsiteX7" fmla="*/ 7353300 w 7581900"/>
              <a:gd name="connsiteY7" fmla="*/ 2104117 h 2746014"/>
              <a:gd name="connsiteX8" fmla="*/ 7353300 w 7581900"/>
              <a:gd name="connsiteY8" fmla="*/ 2104117 h 2746014"/>
              <a:gd name="connsiteX9" fmla="*/ 7581900 w 7581900"/>
              <a:gd name="connsiteY9" fmla="*/ 2123167 h 2746014"/>
              <a:gd name="connsiteX0" fmla="*/ 0 w 7581900"/>
              <a:gd name="connsiteY0" fmla="*/ 2602698 h 2663819"/>
              <a:gd name="connsiteX1" fmla="*/ 723900 w 7581900"/>
              <a:gd name="connsiteY1" fmla="*/ 2288373 h 2663819"/>
              <a:gd name="connsiteX2" fmla="*/ 2038350 w 7581900"/>
              <a:gd name="connsiteY2" fmla="*/ 373848 h 2663819"/>
              <a:gd name="connsiteX3" fmla="*/ 3067050 w 7581900"/>
              <a:gd name="connsiteY3" fmla="*/ 40473 h 2663819"/>
              <a:gd name="connsiteX4" fmla="*/ 4391025 w 7581900"/>
              <a:gd name="connsiteY4" fmla="*/ 935823 h 2663819"/>
              <a:gd name="connsiteX5" fmla="*/ 5305425 w 7581900"/>
              <a:gd name="connsiteY5" fmla="*/ 1497798 h 2663819"/>
              <a:gd name="connsiteX6" fmla="*/ 6591300 w 7581900"/>
              <a:gd name="connsiteY6" fmla="*/ 1935948 h 2663819"/>
              <a:gd name="connsiteX7" fmla="*/ 7353300 w 7581900"/>
              <a:gd name="connsiteY7" fmla="*/ 2097873 h 2663819"/>
              <a:gd name="connsiteX8" fmla="*/ 7353300 w 7581900"/>
              <a:gd name="connsiteY8" fmla="*/ 2097873 h 2663819"/>
              <a:gd name="connsiteX9" fmla="*/ 7581900 w 7581900"/>
              <a:gd name="connsiteY9" fmla="*/ 2116923 h 2663819"/>
              <a:gd name="connsiteX0" fmla="*/ 0 w 7581900"/>
              <a:gd name="connsiteY0" fmla="*/ 2597649 h 2631712"/>
              <a:gd name="connsiteX1" fmla="*/ 809625 w 7581900"/>
              <a:gd name="connsiteY1" fmla="*/ 2083299 h 2631712"/>
              <a:gd name="connsiteX2" fmla="*/ 2038350 w 7581900"/>
              <a:gd name="connsiteY2" fmla="*/ 368799 h 2631712"/>
              <a:gd name="connsiteX3" fmla="*/ 3067050 w 7581900"/>
              <a:gd name="connsiteY3" fmla="*/ 35424 h 2631712"/>
              <a:gd name="connsiteX4" fmla="*/ 4391025 w 7581900"/>
              <a:gd name="connsiteY4" fmla="*/ 930774 h 2631712"/>
              <a:gd name="connsiteX5" fmla="*/ 5305425 w 7581900"/>
              <a:gd name="connsiteY5" fmla="*/ 1492749 h 2631712"/>
              <a:gd name="connsiteX6" fmla="*/ 6591300 w 7581900"/>
              <a:gd name="connsiteY6" fmla="*/ 1930899 h 2631712"/>
              <a:gd name="connsiteX7" fmla="*/ 7353300 w 7581900"/>
              <a:gd name="connsiteY7" fmla="*/ 2092824 h 2631712"/>
              <a:gd name="connsiteX8" fmla="*/ 7353300 w 7581900"/>
              <a:gd name="connsiteY8" fmla="*/ 2092824 h 2631712"/>
              <a:gd name="connsiteX9" fmla="*/ 7581900 w 7581900"/>
              <a:gd name="connsiteY9" fmla="*/ 2111874 h 2631712"/>
              <a:gd name="connsiteX0" fmla="*/ 0 w 7581900"/>
              <a:gd name="connsiteY0" fmla="*/ 2596783 h 2628009"/>
              <a:gd name="connsiteX1" fmla="*/ 809625 w 7581900"/>
              <a:gd name="connsiteY1" fmla="*/ 2044333 h 2628009"/>
              <a:gd name="connsiteX2" fmla="*/ 2038350 w 7581900"/>
              <a:gd name="connsiteY2" fmla="*/ 367933 h 2628009"/>
              <a:gd name="connsiteX3" fmla="*/ 3067050 w 7581900"/>
              <a:gd name="connsiteY3" fmla="*/ 34558 h 2628009"/>
              <a:gd name="connsiteX4" fmla="*/ 4391025 w 7581900"/>
              <a:gd name="connsiteY4" fmla="*/ 929908 h 2628009"/>
              <a:gd name="connsiteX5" fmla="*/ 5305425 w 7581900"/>
              <a:gd name="connsiteY5" fmla="*/ 1491883 h 2628009"/>
              <a:gd name="connsiteX6" fmla="*/ 6591300 w 7581900"/>
              <a:gd name="connsiteY6" fmla="*/ 1930033 h 2628009"/>
              <a:gd name="connsiteX7" fmla="*/ 7353300 w 7581900"/>
              <a:gd name="connsiteY7" fmla="*/ 2091958 h 2628009"/>
              <a:gd name="connsiteX8" fmla="*/ 7353300 w 7581900"/>
              <a:gd name="connsiteY8" fmla="*/ 2091958 h 2628009"/>
              <a:gd name="connsiteX9" fmla="*/ 7581900 w 7581900"/>
              <a:gd name="connsiteY9" fmla="*/ 2111008 h 2628009"/>
              <a:gd name="connsiteX0" fmla="*/ 0 w 7581900"/>
              <a:gd name="connsiteY0" fmla="*/ 2595945 h 2624744"/>
              <a:gd name="connsiteX1" fmla="*/ 819150 w 7581900"/>
              <a:gd name="connsiteY1" fmla="*/ 2005395 h 2624744"/>
              <a:gd name="connsiteX2" fmla="*/ 2038350 w 7581900"/>
              <a:gd name="connsiteY2" fmla="*/ 367095 h 2624744"/>
              <a:gd name="connsiteX3" fmla="*/ 3067050 w 7581900"/>
              <a:gd name="connsiteY3" fmla="*/ 33720 h 2624744"/>
              <a:gd name="connsiteX4" fmla="*/ 4391025 w 7581900"/>
              <a:gd name="connsiteY4" fmla="*/ 929070 h 2624744"/>
              <a:gd name="connsiteX5" fmla="*/ 5305425 w 7581900"/>
              <a:gd name="connsiteY5" fmla="*/ 1491045 h 2624744"/>
              <a:gd name="connsiteX6" fmla="*/ 6591300 w 7581900"/>
              <a:gd name="connsiteY6" fmla="*/ 1929195 h 2624744"/>
              <a:gd name="connsiteX7" fmla="*/ 7353300 w 7581900"/>
              <a:gd name="connsiteY7" fmla="*/ 2091120 h 2624744"/>
              <a:gd name="connsiteX8" fmla="*/ 7353300 w 7581900"/>
              <a:gd name="connsiteY8" fmla="*/ 2091120 h 2624744"/>
              <a:gd name="connsiteX9" fmla="*/ 7581900 w 7581900"/>
              <a:gd name="connsiteY9" fmla="*/ 2110170 h 2624744"/>
              <a:gd name="connsiteX0" fmla="*/ 0 w 7581900"/>
              <a:gd name="connsiteY0" fmla="*/ 2629896 h 2658695"/>
              <a:gd name="connsiteX1" fmla="*/ 819150 w 7581900"/>
              <a:gd name="connsiteY1" fmla="*/ 2039346 h 2658695"/>
              <a:gd name="connsiteX2" fmla="*/ 2038350 w 7581900"/>
              <a:gd name="connsiteY2" fmla="*/ 401046 h 2658695"/>
              <a:gd name="connsiteX3" fmla="*/ 3400425 w 7581900"/>
              <a:gd name="connsiteY3" fmla="*/ 29571 h 2658695"/>
              <a:gd name="connsiteX4" fmla="*/ 4391025 w 7581900"/>
              <a:gd name="connsiteY4" fmla="*/ 963021 h 2658695"/>
              <a:gd name="connsiteX5" fmla="*/ 5305425 w 7581900"/>
              <a:gd name="connsiteY5" fmla="*/ 1524996 h 2658695"/>
              <a:gd name="connsiteX6" fmla="*/ 6591300 w 7581900"/>
              <a:gd name="connsiteY6" fmla="*/ 1963146 h 2658695"/>
              <a:gd name="connsiteX7" fmla="*/ 7353300 w 7581900"/>
              <a:gd name="connsiteY7" fmla="*/ 2125071 h 2658695"/>
              <a:gd name="connsiteX8" fmla="*/ 7353300 w 7581900"/>
              <a:gd name="connsiteY8" fmla="*/ 2125071 h 2658695"/>
              <a:gd name="connsiteX9" fmla="*/ 7581900 w 7581900"/>
              <a:gd name="connsiteY9" fmla="*/ 2144121 h 265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900" h="2658695">
                <a:moveTo>
                  <a:pt x="0" y="2629896"/>
                </a:moveTo>
                <a:cubicBezTo>
                  <a:pt x="134937" y="2763246"/>
                  <a:pt x="479425" y="2410821"/>
                  <a:pt x="819150" y="2039346"/>
                </a:cubicBezTo>
                <a:cubicBezTo>
                  <a:pt x="1158875" y="1667871"/>
                  <a:pt x="1608138" y="736008"/>
                  <a:pt x="2038350" y="401046"/>
                </a:cubicBezTo>
                <a:cubicBezTo>
                  <a:pt x="2468562" y="66084"/>
                  <a:pt x="3008312" y="-64092"/>
                  <a:pt x="3400425" y="29571"/>
                </a:cubicBezTo>
                <a:cubicBezTo>
                  <a:pt x="3792538" y="123234"/>
                  <a:pt x="4073525" y="713784"/>
                  <a:pt x="4391025" y="963021"/>
                </a:cubicBezTo>
                <a:cubicBezTo>
                  <a:pt x="4708525" y="1212258"/>
                  <a:pt x="4938713" y="1358309"/>
                  <a:pt x="5305425" y="1524996"/>
                </a:cubicBezTo>
                <a:cubicBezTo>
                  <a:pt x="5672137" y="1691683"/>
                  <a:pt x="6249988" y="1863134"/>
                  <a:pt x="6591300" y="1963146"/>
                </a:cubicBezTo>
                <a:cubicBezTo>
                  <a:pt x="6932612" y="2063158"/>
                  <a:pt x="7353300" y="2125071"/>
                  <a:pt x="7353300" y="2125071"/>
                </a:cubicBezTo>
                <a:lnTo>
                  <a:pt x="7353300" y="2125071"/>
                </a:lnTo>
                <a:lnTo>
                  <a:pt x="7581900" y="2144121"/>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Kombinationstegning: figur 41">
            <a:extLst>
              <a:ext uri="{FF2B5EF4-FFF2-40B4-BE49-F238E27FC236}">
                <a16:creationId xmlns:a16="http://schemas.microsoft.com/office/drawing/2014/main" id="{C2C532B5-5FF5-BB98-CF2D-E023ECE25E57}"/>
              </a:ext>
            </a:extLst>
          </p:cNvPr>
          <p:cNvSpPr/>
          <p:nvPr/>
        </p:nvSpPr>
        <p:spPr>
          <a:xfrm>
            <a:off x="8896348" y="4057929"/>
            <a:ext cx="1050615" cy="390525"/>
          </a:xfrm>
          <a:custGeom>
            <a:avLst/>
            <a:gdLst>
              <a:gd name="connsiteX0" fmla="*/ 0 w 990600"/>
              <a:gd name="connsiteY0" fmla="*/ 371475 h 371475"/>
              <a:gd name="connsiteX1" fmla="*/ 428625 w 990600"/>
              <a:gd name="connsiteY1" fmla="*/ 295275 h 371475"/>
              <a:gd name="connsiteX2" fmla="*/ 714375 w 990600"/>
              <a:gd name="connsiteY2" fmla="*/ 104775 h 371475"/>
              <a:gd name="connsiteX3" fmla="*/ 990600 w 990600"/>
              <a:gd name="connsiteY3" fmla="*/ 0 h 371475"/>
              <a:gd name="connsiteX4" fmla="*/ 990600 w 990600"/>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371475">
                <a:moveTo>
                  <a:pt x="0" y="371475"/>
                </a:moveTo>
                <a:cubicBezTo>
                  <a:pt x="154781" y="355600"/>
                  <a:pt x="309563" y="339725"/>
                  <a:pt x="428625" y="295275"/>
                </a:cubicBezTo>
                <a:cubicBezTo>
                  <a:pt x="547687" y="250825"/>
                  <a:pt x="620713" y="153987"/>
                  <a:pt x="714375" y="104775"/>
                </a:cubicBezTo>
                <a:cubicBezTo>
                  <a:pt x="808037" y="55563"/>
                  <a:pt x="990600" y="0"/>
                  <a:pt x="990600" y="0"/>
                </a:cubicBezTo>
                <a:lnTo>
                  <a:pt x="990600" y="0"/>
                </a:ln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a-DK"/>
          </a:p>
        </p:txBody>
      </p:sp>
      <p:sp>
        <p:nvSpPr>
          <p:cNvPr id="44" name="Kombinationstegning: figur 43">
            <a:extLst>
              <a:ext uri="{FF2B5EF4-FFF2-40B4-BE49-F238E27FC236}">
                <a16:creationId xmlns:a16="http://schemas.microsoft.com/office/drawing/2014/main" id="{61295A93-84FC-307F-DA96-E4A0393088E8}"/>
              </a:ext>
            </a:extLst>
          </p:cNvPr>
          <p:cNvSpPr/>
          <p:nvPr/>
        </p:nvSpPr>
        <p:spPr>
          <a:xfrm>
            <a:off x="8867773" y="4438929"/>
            <a:ext cx="1066799" cy="225844"/>
          </a:xfrm>
          <a:custGeom>
            <a:avLst/>
            <a:gdLst>
              <a:gd name="connsiteX0" fmla="*/ 0 w 971550"/>
              <a:gd name="connsiteY0" fmla="*/ 0 h 247650"/>
              <a:gd name="connsiteX1" fmla="*/ 390525 w 971550"/>
              <a:gd name="connsiteY1" fmla="*/ 152400 h 247650"/>
              <a:gd name="connsiteX2" fmla="*/ 628650 w 971550"/>
              <a:gd name="connsiteY2" fmla="*/ 209550 h 247650"/>
              <a:gd name="connsiteX3" fmla="*/ 971550 w 9715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971550" h="247650">
                <a:moveTo>
                  <a:pt x="0" y="0"/>
                </a:moveTo>
                <a:cubicBezTo>
                  <a:pt x="142875" y="58737"/>
                  <a:pt x="285750" y="117475"/>
                  <a:pt x="390525" y="152400"/>
                </a:cubicBezTo>
                <a:cubicBezTo>
                  <a:pt x="495300" y="187325"/>
                  <a:pt x="531813" y="193675"/>
                  <a:pt x="628650" y="209550"/>
                </a:cubicBezTo>
                <a:cubicBezTo>
                  <a:pt x="725488" y="225425"/>
                  <a:pt x="848519" y="236537"/>
                  <a:pt x="971550" y="24765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a-DK"/>
          </a:p>
        </p:txBody>
      </p:sp>
      <p:sp>
        <p:nvSpPr>
          <p:cNvPr id="45" name="Kombinationstegning: figur 44">
            <a:extLst>
              <a:ext uri="{FF2B5EF4-FFF2-40B4-BE49-F238E27FC236}">
                <a16:creationId xmlns:a16="http://schemas.microsoft.com/office/drawing/2014/main" id="{45B1B062-88CA-113F-CA4A-84B2A9A13695}"/>
              </a:ext>
            </a:extLst>
          </p:cNvPr>
          <p:cNvSpPr/>
          <p:nvPr/>
        </p:nvSpPr>
        <p:spPr>
          <a:xfrm>
            <a:off x="8896349" y="4432154"/>
            <a:ext cx="1066800" cy="45719"/>
          </a:xfrm>
          <a:custGeom>
            <a:avLst/>
            <a:gdLst>
              <a:gd name="connsiteX0" fmla="*/ 0 w 942975"/>
              <a:gd name="connsiteY0" fmla="*/ 0 h 29419"/>
              <a:gd name="connsiteX1" fmla="*/ 523875 w 942975"/>
              <a:gd name="connsiteY1" fmla="*/ 28575 h 29419"/>
              <a:gd name="connsiteX2" fmla="*/ 942975 w 942975"/>
              <a:gd name="connsiteY2" fmla="*/ 19050 h 29419"/>
            </a:gdLst>
            <a:ahLst/>
            <a:cxnLst>
              <a:cxn ang="0">
                <a:pos x="connsiteX0" y="connsiteY0"/>
              </a:cxn>
              <a:cxn ang="0">
                <a:pos x="connsiteX1" y="connsiteY1"/>
              </a:cxn>
              <a:cxn ang="0">
                <a:pos x="connsiteX2" y="connsiteY2"/>
              </a:cxn>
            </a:cxnLst>
            <a:rect l="l" t="t" r="r" b="b"/>
            <a:pathLst>
              <a:path w="942975" h="29419">
                <a:moveTo>
                  <a:pt x="0" y="0"/>
                </a:moveTo>
                <a:cubicBezTo>
                  <a:pt x="183356" y="12700"/>
                  <a:pt x="366713" y="25400"/>
                  <a:pt x="523875" y="28575"/>
                </a:cubicBezTo>
                <a:cubicBezTo>
                  <a:pt x="681037" y="31750"/>
                  <a:pt x="812006" y="25400"/>
                  <a:pt x="942975" y="1905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a-DK"/>
          </a:p>
        </p:txBody>
      </p:sp>
      <p:sp>
        <p:nvSpPr>
          <p:cNvPr id="47" name="Tekstfelt 46">
            <a:extLst>
              <a:ext uri="{FF2B5EF4-FFF2-40B4-BE49-F238E27FC236}">
                <a16:creationId xmlns:a16="http://schemas.microsoft.com/office/drawing/2014/main" id="{14889B22-EDD9-B949-D04E-F467AC6598E8}"/>
              </a:ext>
            </a:extLst>
          </p:cNvPr>
          <p:cNvSpPr txBox="1"/>
          <p:nvPr/>
        </p:nvSpPr>
        <p:spPr>
          <a:xfrm>
            <a:off x="969351" y="5125077"/>
            <a:ext cx="1485853" cy="738664"/>
          </a:xfrm>
          <a:prstGeom prst="rect">
            <a:avLst/>
          </a:prstGeom>
          <a:noFill/>
        </p:spPr>
        <p:txBody>
          <a:bodyPr wrap="square" lIns="0" tIns="0" rIns="0" bIns="0" rtlCol="0">
            <a:spAutoFit/>
          </a:bodyPr>
          <a:lstStyle/>
          <a:p>
            <a:pPr algn="l"/>
            <a:r>
              <a:rPr lang="da-DK" sz="1200" b="1" dirty="0" err="1">
                <a:solidFill>
                  <a:schemeClr val="bg2"/>
                </a:solidFill>
              </a:rPr>
              <a:t>Start-ups</a:t>
            </a:r>
            <a:endParaRPr lang="da-DK" sz="1200" b="1" dirty="0">
              <a:solidFill>
                <a:schemeClr val="bg2"/>
              </a:solidFill>
            </a:endParaRPr>
          </a:p>
          <a:p>
            <a:pPr marL="171450" indent="-171450" algn="l">
              <a:buFont typeface="Arial" panose="020B0604020202020204" pitchFamily="34" charset="0"/>
              <a:buChar char="•"/>
            </a:pPr>
            <a:r>
              <a:rPr lang="da-DK" sz="1200" dirty="0">
                <a:solidFill>
                  <a:schemeClr val="bg2"/>
                </a:solidFill>
              </a:rPr>
              <a:t>Meget høj vækst </a:t>
            </a:r>
          </a:p>
          <a:p>
            <a:pPr marL="171450" indent="-171450" algn="l">
              <a:buFont typeface="Arial" panose="020B0604020202020204" pitchFamily="34" charset="0"/>
              <a:buChar char="•"/>
            </a:pPr>
            <a:r>
              <a:rPr lang="da-DK" sz="1200" dirty="0">
                <a:solidFill>
                  <a:schemeClr val="bg2"/>
                </a:solidFill>
              </a:rPr>
              <a:t>Lav profit</a:t>
            </a:r>
          </a:p>
          <a:p>
            <a:pPr marL="171450" indent="-171450" algn="l">
              <a:buFont typeface="Arial" panose="020B0604020202020204" pitchFamily="34" charset="0"/>
              <a:buChar char="•"/>
            </a:pPr>
            <a:r>
              <a:rPr lang="da-DK" sz="1200" dirty="0">
                <a:solidFill>
                  <a:schemeClr val="bg2"/>
                </a:solidFill>
              </a:rPr>
              <a:t>Få overlever</a:t>
            </a:r>
          </a:p>
        </p:txBody>
      </p:sp>
      <p:sp>
        <p:nvSpPr>
          <p:cNvPr id="48" name="Tekstfelt 47">
            <a:extLst>
              <a:ext uri="{FF2B5EF4-FFF2-40B4-BE49-F238E27FC236}">
                <a16:creationId xmlns:a16="http://schemas.microsoft.com/office/drawing/2014/main" id="{BCCA3518-74AC-3E16-ED7D-6D96DB27CFF1}"/>
              </a:ext>
            </a:extLst>
          </p:cNvPr>
          <p:cNvSpPr txBox="1"/>
          <p:nvPr/>
        </p:nvSpPr>
        <p:spPr>
          <a:xfrm>
            <a:off x="3596495" y="5125428"/>
            <a:ext cx="1779838" cy="553998"/>
          </a:xfrm>
          <a:prstGeom prst="rect">
            <a:avLst/>
          </a:prstGeom>
          <a:noFill/>
        </p:spPr>
        <p:txBody>
          <a:bodyPr wrap="square" lIns="0" tIns="0" rIns="0" bIns="0" rtlCol="0">
            <a:spAutoFit/>
          </a:bodyPr>
          <a:lstStyle/>
          <a:p>
            <a:pPr algn="l"/>
            <a:r>
              <a:rPr lang="da-DK" sz="1200" b="1" dirty="0">
                <a:solidFill>
                  <a:schemeClr val="bg2"/>
                </a:solidFill>
              </a:rPr>
              <a:t>Compounders</a:t>
            </a:r>
          </a:p>
          <a:p>
            <a:pPr marL="171450" indent="-171450" algn="l">
              <a:buFont typeface="Arial" panose="020B0604020202020204" pitchFamily="34" charset="0"/>
              <a:buChar char="•"/>
            </a:pPr>
            <a:r>
              <a:rPr lang="da-DK" sz="1200" dirty="0">
                <a:solidFill>
                  <a:schemeClr val="bg2"/>
                </a:solidFill>
              </a:rPr>
              <a:t>Vækst &gt; markedet</a:t>
            </a:r>
          </a:p>
          <a:p>
            <a:pPr marL="171450" indent="-171450" algn="l">
              <a:buFont typeface="Arial" panose="020B0604020202020204" pitchFamily="34" charset="0"/>
              <a:buChar char="•"/>
            </a:pPr>
            <a:r>
              <a:rPr lang="da-DK" sz="1200" dirty="0">
                <a:solidFill>
                  <a:schemeClr val="bg2"/>
                </a:solidFill>
              </a:rPr>
              <a:t>Høj profit</a:t>
            </a:r>
          </a:p>
        </p:txBody>
      </p:sp>
      <p:sp>
        <p:nvSpPr>
          <p:cNvPr id="49" name="Tekstfelt 48">
            <a:extLst>
              <a:ext uri="{FF2B5EF4-FFF2-40B4-BE49-F238E27FC236}">
                <a16:creationId xmlns:a16="http://schemas.microsoft.com/office/drawing/2014/main" id="{583CCAB2-911E-17DC-A532-71BC0BCC4201}"/>
              </a:ext>
            </a:extLst>
          </p:cNvPr>
          <p:cNvSpPr txBox="1"/>
          <p:nvPr/>
        </p:nvSpPr>
        <p:spPr>
          <a:xfrm>
            <a:off x="5758967" y="5125428"/>
            <a:ext cx="1275981" cy="553998"/>
          </a:xfrm>
          <a:prstGeom prst="rect">
            <a:avLst/>
          </a:prstGeom>
          <a:noFill/>
        </p:spPr>
        <p:txBody>
          <a:bodyPr wrap="square" lIns="0" tIns="0" rIns="0" bIns="0" rtlCol="0">
            <a:spAutoFit/>
          </a:bodyPr>
          <a:lstStyle/>
          <a:p>
            <a:pPr algn="l"/>
            <a:r>
              <a:rPr lang="da-DK" sz="1200" b="1" dirty="0">
                <a:solidFill>
                  <a:schemeClr val="bg2"/>
                </a:solidFill>
              </a:rPr>
              <a:t>Modne</a:t>
            </a:r>
          </a:p>
          <a:p>
            <a:pPr marL="171450" indent="-171450" algn="l">
              <a:buFont typeface="Arial" panose="020B0604020202020204" pitchFamily="34" charset="0"/>
              <a:buChar char="•"/>
            </a:pPr>
            <a:r>
              <a:rPr lang="da-DK" sz="1200" dirty="0">
                <a:solidFill>
                  <a:schemeClr val="bg2"/>
                </a:solidFill>
              </a:rPr>
              <a:t>Lav vækst </a:t>
            </a:r>
          </a:p>
          <a:p>
            <a:pPr marL="171450" indent="-171450" algn="l">
              <a:buFont typeface="Arial" panose="020B0604020202020204" pitchFamily="34" charset="0"/>
              <a:buChar char="•"/>
            </a:pPr>
            <a:r>
              <a:rPr lang="da-DK" sz="1200" dirty="0">
                <a:solidFill>
                  <a:schemeClr val="bg2"/>
                </a:solidFill>
              </a:rPr>
              <a:t>Faldende profit</a:t>
            </a:r>
          </a:p>
        </p:txBody>
      </p:sp>
      <p:sp>
        <p:nvSpPr>
          <p:cNvPr id="50" name="Tekstfelt 49">
            <a:extLst>
              <a:ext uri="{FF2B5EF4-FFF2-40B4-BE49-F238E27FC236}">
                <a16:creationId xmlns:a16="http://schemas.microsoft.com/office/drawing/2014/main" id="{D566F88F-7753-62D8-CEC1-5C6369065A64}"/>
              </a:ext>
            </a:extLst>
          </p:cNvPr>
          <p:cNvSpPr txBox="1"/>
          <p:nvPr/>
        </p:nvSpPr>
        <p:spPr>
          <a:xfrm>
            <a:off x="7986108" y="5116530"/>
            <a:ext cx="1415067" cy="553998"/>
          </a:xfrm>
          <a:prstGeom prst="rect">
            <a:avLst/>
          </a:prstGeom>
          <a:noFill/>
        </p:spPr>
        <p:txBody>
          <a:bodyPr wrap="square" lIns="0" tIns="0" rIns="0" bIns="0" rtlCol="0">
            <a:spAutoFit/>
          </a:bodyPr>
          <a:lstStyle/>
          <a:p>
            <a:pPr algn="l"/>
            <a:r>
              <a:rPr lang="da-DK" sz="1200" b="1" dirty="0">
                <a:solidFill>
                  <a:schemeClr val="bg2"/>
                </a:solidFill>
              </a:rPr>
              <a:t>Restrukturering</a:t>
            </a:r>
          </a:p>
          <a:p>
            <a:pPr marL="171450" indent="-171450" algn="l">
              <a:buFont typeface="Arial" panose="020B0604020202020204" pitchFamily="34" charset="0"/>
              <a:buChar char="•"/>
            </a:pPr>
            <a:r>
              <a:rPr lang="da-DK" sz="1200" dirty="0">
                <a:solidFill>
                  <a:schemeClr val="bg2"/>
                </a:solidFill>
              </a:rPr>
              <a:t>Negativ vækst </a:t>
            </a:r>
          </a:p>
          <a:p>
            <a:pPr marL="171450" indent="-171450" algn="l">
              <a:buFont typeface="Arial" panose="020B0604020202020204" pitchFamily="34" charset="0"/>
              <a:buChar char="•"/>
            </a:pPr>
            <a:r>
              <a:rPr lang="da-DK" sz="1200" dirty="0">
                <a:solidFill>
                  <a:schemeClr val="bg2"/>
                </a:solidFill>
              </a:rPr>
              <a:t>Lav profit</a:t>
            </a:r>
          </a:p>
        </p:txBody>
      </p:sp>
      <p:sp>
        <p:nvSpPr>
          <p:cNvPr id="51" name="Ellipse 50">
            <a:extLst>
              <a:ext uri="{FF2B5EF4-FFF2-40B4-BE49-F238E27FC236}">
                <a16:creationId xmlns:a16="http://schemas.microsoft.com/office/drawing/2014/main" id="{2E908C47-33BA-5C56-ED9E-460DC1068B45}"/>
              </a:ext>
            </a:extLst>
          </p:cNvPr>
          <p:cNvSpPr/>
          <p:nvPr/>
        </p:nvSpPr>
        <p:spPr>
          <a:xfrm>
            <a:off x="3090870" y="2010335"/>
            <a:ext cx="1871656" cy="146945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55" name="Tekstfelt 54">
            <a:extLst>
              <a:ext uri="{FF2B5EF4-FFF2-40B4-BE49-F238E27FC236}">
                <a16:creationId xmlns:a16="http://schemas.microsoft.com/office/drawing/2014/main" id="{F746FBBF-6162-117A-2E62-DE12386FE143}"/>
              </a:ext>
            </a:extLst>
          </p:cNvPr>
          <p:cNvSpPr txBox="1"/>
          <p:nvPr/>
        </p:nvSpPr>
        <p:spPr>
          <a:xfrm>
            <a:off x="4831573" y="1959154"/>
            <a:ext cx="2397903" cy="307777"/>
          </a:xfrm>
          <a:prstGeom prst="rect">
            <a:avLst/>
          </a:prstGeom>
          <a:noFill/>
        </p:spPr>
        <p:txBody>
          <a:bodyPr wrap="square" lIns="0" tIns="0" rIns="0" bIns="0" rtlCol="0">
            <a:spAutoFit/>
          </a:bodyPr>
          <a:lstStyle/>
          <a:p>
            <a:pPr algn="l"/>
            <a:r>
              <a:rPr lang="da-DK" sz="1000" b="1" dirty="0">
                <a:solidFill>
                  <a:srgbClr val="FF0000"/>
                </a:solidFill>
              </a:rPr>
              <a:t>Vi søger efter selskaber i denne del af livscyklussen og gerne til en fair pris</a:t>
            </a:r>
            <a:endParaRPr lang="da-DK" sz="1000" dirty="0">
              <a:solidFill>
                <a:srgbClr val="FF0000"/>
              </a:solidFill>
            </a:endParaRPr>
          </a:p>
        </p:txBody>
      </p:sp>
      <p:sp>
        <p:nvSpPr>
          <p:cNvPr id="74" name="Kombinationstegning: figur 73">
            <a:extLst>
              <a:ext uri="{FF2B5EF4-FFF2-40B4-BE49-F238E27FC236}">
                <a16:creationId xmlns:a16="http://schemas.microsoft.com/office/drawing/2014/main" id="{0EEBA8A9-5A18-819D-9EFE-43793CC1DFA7}"/>
              </a:ext>
            </a:extLst>
          </p:cNvPr>
          <p:cNvSpPr/>
          <p:nvPr/>
        </p:nvSpPr>
        <p:spPr>
          <a:xfrm>
            <a:off x="1466850" y="4532779"/>
            <a:ext cx="1281305" cy="382800"/>
          </a:xfrm>
          <a:custGeom>
            <a:avLst/>
            <a:gdLst>
              <a:gd name="connsiteX0" fmla="*/ 0 w 1281305"/>
              <a:gd name="connsiteY0" fmla="*/ 382800 h 382800"/>
              <a:gd name="connsiteX1" fmla="*/ 514350 w 1281305"/>
              <a:gd name="connsiteY1" fmla="*/ 106575 h 382800"/>
              <a:gd name="connsiteX2" fmla="*/ 933450 w 1281305"/>
              <a:gd name="connsiteY2" fmla="*/ 11325 h 382800"/>
              <a:gd name="connsiteX3" fmla="*/ 1247775 w 1281305"/>
              <a:gd name="connsiteY3" fmla="*/ 1800 h 382800"/>
              <a:gd name="connsiteX4" fmla="*/ 1257300 w 1281305"/>
              <a:gd name="connsiteY4" fmla="*/ 1800 h 38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305" h="382800">
                <a:moveTo>
                  <a:pt x="0" y="382800"/>
                </a:moveTo>
                <a:cubicBezTo>
                  <a:pt x="179387" y="275644"/>
                  <a:pt x="358775" y="168488"/>
                  <a:pt x="514350" y="106575"/>
                </a:cubicBezTo>
                <a:cubicBezTo>
                  <a:pt x="669925" y="44662"/>
                  <a:pt x="811212" y="28788"/>
                  <a:pt x="933450" y="11325"/>
                </a:cubicBezTo>
                <a:cubicBezTo>
                  <a:pt x="1055688" y="-6138"/>
                  <a:pt x="1247775" y="1800"/>
                  <a:pt x="1247775" y="1800"/>
                </a:cubicBezTo>
                <a:cubicBezTo>
                  <a:pt x="1301750" y="212"/>
                  <a:pt x="1279525" y="1006"/>
                  <a:pt x="1257300" y="1800"/>
                </a:cubicBezTo>
              </a:path>
            </a:pathLst>
          </a:cu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6" name="Kombinationstegning: figur 75">
            <a:extLst>
              <a:ext uri="{FF2B5EF4-FFF2-40B4-BE49-F238E27FC236}">
                <a16:creationId xmlns:a16="http://schemas.microsoft.com/office/drawing/2014/main" id="{CF2BBBFE-2B31-C4D9-1BAC-D1DBF669FEA0}"/>
              </a:ext>
            </a:extLst>
          </p:cNvPr>
          <p:cNvSpPr/>
          <p:nvPr/>
        </p:nvSpPr>
        <p:spPr>
          <a:xfrm>
            <a:off x="1466850" y="4664773"/>
            <a:ext cx="1281305" cy="259652"/>
          </a:xfrm>
          <a:custGeom>
            <a:avLst/>
            <a:gdLst>
              <a:gd name="connsiteX0" fmla="*/ 0 w 1076325"/>
              <a:gd name="connsiteY0" fmla="*/ 228600 h 228600"/>
              <a:gd name="connsiteX1" fmla="*/ 571500 w 1076325"/>
              <a:gd name="connsiteY1" fmla="*/ 57150 h 228600"/>
              <a:gd name="connsiteX2" fmla="*/ 1076325 w 1076325"/>
              <a:gd name="connsiteY2" fmla="*/ 0 h 228600"/>
              <a:gd name="connsiteX3" fmla="*/ 1076325 w 1076325"/>
              <a:gd name="connsiteY3" fmla="*/ 0 h 228600"/>
            </a:gdLst>
            <a:ahLst/>
            <a:cxnLst>
              <a:cxn ang="0">
                <a:pos x="connsiteX0" y="connsiteY0"/>
              </a:cxn>
              <a:cxn ang="0">
                <a:pos x="connsiteX1" y="connsiteY1"/>
              </a:cxn>
              <a:cxn ang="0">
                <a:pos x="connsiteX2" y="connsiteY2"/>
              </a:cxn>
              <a:cxn ang="0">
                <a:pos x="connsiteX3" y="connsiteY3"/>
              </a:cxn>
            </a:cxnLst>
            <a:rect l="l" t="t" r="r" b="b"/>
            <a:pathLst>
              <a:path w="1076325" h="228600">
                <a:moveTo>
                  <a:pt x="0" y="228600"/>
                </a:moveTo>
                <a:cubicBezTo>
                  <a:pt x="196056" y="161925"/>
                  <a:pt x="392113" y="95250"/>
                  <a:pt x="571500" y="57150"/>
                </a:cubicBezTo>
                <a:cubicBezTo>
                  <a:pt x="750887" y="19050"/>
                  <a:pt x="1076325" y="0"/>
                  <a:pt x="1076325" y="0"/>
                </a:cubicBezTo>
                <a:lnTo>
                  <a:pt x="1076325" y="0"/>
                </a:lnTo>
              </a:path>
            </a:pathLst>
          </a:cu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8" name="Kombinationstegning: figur 77">
            <a:extLst>
              <a:ext uri="{FF2B5EF4-FFF2-40B4-BE49-F238E27FC236}">
                <a16:creationId xmlns:a16="http://schemas.microsoft.com/office/drawing/2014/main" id="{7A4E555C-BE89-0AEB-66D5-38666BE6AF2D}"/>
              </a:ext>
            </a:extLst>
          </p:cNvPr>
          <p:cNvSpPr/>
          <p:nvPr/>
        </p:nvSpPr>
        <p:spPr>
          <a:xfrm>
            <a:off x="1485900" y="4352925"/>
            <a:ext cx="1247775" cy="561975"/>
          </a:xfrm>
          <a:custGeom>
            <a:avLst/>
            <a:gdLst>
              <a:gd name="connsiteX0" fmla="*/ 0 w 1247775"/>
              <a:gd name="connsiteY0" fmla="*/ 561975 h 561975"/>
              <a:gd name="connsiteX1" fmla="*/ 647700 w 1247775"/>
              <a:gd name="connsiteY1" fmla="*/ 66675 h 561975"/>
              <a:gd name="connsiteX2" fmla="*/ 1228725 w 1247775"/>
              <a:gd name="connsiteY2" fmla="*/ 9525 h 561975"/>
              <a:gd name="connsiteX3" fmla="*/ 1228725 w 1247775"/>
              <a:gd name="connsiteY3" fmla="*/ 9525 h 561975"/>
              <a:gd name="connsiteX4" fmla="*/ 1228725 w 1247775"/>
              <a:gd name="connsiteY4" fmla="*/ 0 h 561975"/>
              <a:gd name="connsiteX5" fmla="*/ 1247775 w 1247775"/>
              <a:gd name="connsiteY5" fmla="*/ 9525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775" h="561975">
                <a:moveTo>
                  <a:pt x="0" y="561975"/>
                </a:moveTo>
                <a:cubicBezTo>
                  <a:pt x="221456" y="360362"/>
                  <a:pt x="442913" y="158750"/>
                  <a:pt x="647700" y="66675"/>
                </a:cubicBezTo>
                <a:cubicBezTo>
                  <a:pt x="852487" y="-25400"/>
                  <a:pt x="1228725" y="9525"/>
                  <a:pt x="1228725" y="9525"/>
                </a:cubicBezTo>
                <a:lnTo>
                  <a:pt x="1228725" y="9525"/>
                </a:lnTo>
                <a:cubicBezTo>
                  <a:pt x="1228725" y="7938"/>
                  <a:pt x="1225550" y="0"/>
                  <a:pt x="1228725" y="0"/>
                </a:cubicBezTo>
                <a:cubicBezTo>
                  <a:pt x="1231900" y="0"/>
                  <a:pt x="1239837" y="4762"/>
                  <a:pt x="1247775" y="9525"/>
                </a:cubicBezTo>
              </a:path>
            </a:pathLst>
          </a:cu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Kombinationstegning: figur 4">
            <a:extLst>
              <a:ext uri="{FF2B5EF4-FFF2-40B4-BE49-F238E27FC236}">
                <a16:creationId xmlns:a16="http://schemas.microsoft.com/office/drawing/2014/main" id="{8B3407AD-E0E1-3910-5637-BC40265CC0EB}"/>
              </a:ext>
            </a:extLst>
          </p:cNvPr>
          <p:cNvSpPr/>
          <p:nvPr/>
        </p:nvSpPr>
        <p:spPr>
          <a:xfrm>
            <a:off x="1316433" y="2215749"/>
            <a:ext cx="6282267" cy="2227103"/>
          </a:xfrm>
          <a:custGeom>
            <a:avLst/>
            <a:gdLst>
              <a:gd name="connsiteX0" fmla="*/ 0 w 6282267"/>
              <a:gd name="connsiteY0" fmla="*/ 880903 h 2227103"/>
              <a:gd name="connsiteX1" fmla="*/ 127000 w 6282267"/>
              <a:gd name="connsiteY1" fmla="*/ 694636 h 2227103"/>
              <a:gd name="connsiteX2" fmla="*/ 406400 w 6282267"/>
              <a:gd name="connsiteY2" fmla="*/ 482969 h 2227103"/>
              <a:gd name="connsiteX3" fmla="*/ 1075267 w 6282267"/>
              <a:gd name="connsiteY3" fmla="*/ 195103 h 2227103"/>
              <a:gd name="connsiteX4" fmla="*/ 2260600 w 6282267"/>
              <a:gd name="connsiteY4" fmla="*/ 369 h 2227103"/>
              <a:gd name="connsiteX5" fmla="*/ 2904067 w 6282267"/>
              <a:gd name="connsiteY5" fmla="*/ 161236 h 2227103"/>
              <a:gd name="connsiteX6" fmla="*/ 3310467 w 6282267"/>
              <a:gd name="connsiteY6" fmla="*/ 643836 h 2227103"/>
              <a:gd name="connsiteX7" fmla="*/ 3640667 w 6282267"/>
              <a:gd name="connsiteY7" fmla="*/ 1024836 h 2227103"/>
              <a:gd name="connsiteX8" fmla="*/ 4309534 w 6282267"/>
              <a:gd name="connsiteY8" fmla="*/ 1583636 h 2227103"/>
              <a:gd name="connsiteX9" fmla="*/ 6282267 w 6282267"/>
              <a:gd name="connsiteY9" fmla="*/ 2227103 h 2227103"/>
              <a:gd name="connsiteX10" fmla="*/ 6282267 w 6282267"/>
              <a:gd name="connsiteY10" fmla="*/ 2227103 h 2227103"/>
              <a:gd name="connsiteX11" fmla="*/ 6282267 w 6282267"/>
              <a:gd name="connsiteY11" fmla="*/ 2227103 h 2227103"/>
              <a:gd name="connsiteX12" fmla="*/ 6282267 w 6282267"/>
              <a:gd name="connsiteY12" fmla="*/ 2227103 h 2227103"/>
              <a:gd name="connsiteX13" fmla="*/ 6282267 w 6282267"/>
              <a:gd name="connsiteY13" fmla="*/ 2227103 h 222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82267" h="2227103">
                <a:moveTo>
                  <a:pt x="0" y="880903"/>
                </a:moveTo>
                <a:cubicBezTo>
                  <a:pt x="29633" y="820930"/>
                  <a:pt x="59267" y="760958"/>
                  <a:pt x="127000" y="694636"/>
                </a:cubicBezTo>
                <a:cubicBezTo>
                  <a:pt x="194733" y="628314"/>
                  <a:pt x="248356" y="566224"/>
                  <a:pt x="406400" y="482969"/>
                </a:cubicBezTo>
                <a:cubicBezTo>
                  <a:pt x="564445" y="399713"/>
                  <a:pt x="766234" y="275536"/>
                  <a:pt x="1075267" y="195103"/>
                </a:cubicBezTo>
                <a:cubicBezTo>
                  <a:pt x="1384300" y="114670"/>
                  <a:pt x="1955800" y="6013"/>
                  <a:pt x="2260600" y="369"/>
                </a:cubicBezTo>
                <a:cubicBezTo>
                  <a:pt x="2565400" y="-5275"/>
                  <a:pt x="2729089" y="53991"/>
                  <a:pt x="2904067" y="161236"/>
                </a:cubicBezTo>
                <a:cubicBezTo>
                  <a:pt x="3079045" y="268481"/>
                  <a:pt x="3187700" y="499903"/>
                  <a:pt x="3310467" y="643836"/>
                </a:cubicBezTo>
                <a:cubicBezTo>
                  <a:pt x="3433234" y="787769"/>
                  <a:pt x="3474156" y="868203"/>
                  <a:pt x="3640667" y="1024836"/>
                </a:cubicBezTo>
                <a:cubicBezTo>
                  <a:pt x="3807178" y="1181469"/>
                  <a:pt x="3869267" y="1383258"/>
                  <a:pt x="4309534" y="1583636"/>
                </a:cubicBezTo>
                <a:cubicBezTo>
                  <a:pt x="4749801" y="1784014"/>
                  <a:pt x="6282267" y="2227103"/>
                  <a:pt x="6282267" y="2227103"/>
                </a:cubicBezTo>
                <a:lnTo>
                  <a:pt x="6282267" y="2227103"/>
                </a:lnTo>
                <a:lnTo>
                  <a:pt x="6282267" y="2227103"/>
                </a:lnTo>
                <a:lnTo>
                  <a:pt x="6282267" y="2227103"/>
                </a:lnTo>
                <a:lnTo>
                  <a:pt x="6282267" y="2227103"/>
                </a:lnTo>
              </a:path>
            </a:pathLst>
          </a:custGeom>
          <a:noFill/>
          <a:ln>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30A0"/>
              </a:solidFill>
            </a:endParaRPr>
          </a:p>
        </p:txBody>
      </p:sp>
      <p:sp>
        <p:nvSpPr>
          <p:cNvPr id="6" name="Tekstfelt 5">
            <a:extLst>
              <a:ext uri="{FF2B5EF4-FFF2-40B4-BE49-F238E27FC236}">
                <a16:creationId xmlns:a16="http://schemas.microsoft.com/office/drawing/2014/main" id="{1CFF16F6-B7C9-1CD3-234C-B73410085B9E}"/>
              </a:ext>
            </a:extLst>
          </p:cNvPr>
          <p:cNvSpPr txBox="1"/>
          <p:nvPr/>
        </p:nvSpPr>
        <p:spPr>
          <a:xfrm>
            <a:off x="1460394" y="2359245"/>
            <a:ext cx="666877" cy="153888"/>
          </a:xfrm>
          <a:prstGeom prst="rect">
            <a:avLst/>
          </a:prstGeom>
          <a:noFill/>
        </p:spPr>
        <p:txBody>
          <a:bodyPr wrap="square" lIns="0" tIns="0" rIns="0" bIns="0" rtlCol="0">
            <a:spAutoFit/>
          </a:bodyPr>
          <a:lstStyle/>
          <a:p>
            <a:pPr algn="l"/>
            <a:r>
              <a:rPr lang="da-DK" sz="1000" b="1" dirty="0">
                <a:solidFill>
                  <a:srgbClr val="00B050"/>
                </a:solidFill>
              </a:rPr>
              <a:t>Vækstrate</a:t>
            </a:r>
          </a:p>
        </p:txBody>
      </p:sp>
      <p:sp>
        <p:nvSpPr>
          <p:cNvPr id="8" name="Tekstfelt 7">
            <a:extLst>
              <a:ext uri="{FF2B5EF4-FFF2-40B4-BE49-F238E27FC236}">
                <a16:creationId xmlns:a16="http://schemas.microsoft.com/office/drawing/2014/main" id="{2362E20E-A421-360E-32BA-E7650595EC25}"/>
              </a:ext>
            </a:extLst>
          </p:cNvPr>
          <p:cNvSpPr txBox="1"/>
          <p:nvPr/>
        </p:nvSpPr>
        <p:spPr>
          <a:xfrm>
            <a:off x="2205461" y="3565562"/>
            <a:ext cx="351473" cy="153888"/>
          </a:xfrm>
          <a:prstGeom prst="rect">
            <a:avLst/>
          </a:prstGeom>
          <a:noFill/>
        </p:spPr>
        <p:txBody>
          <a:bodyPr wrap="square" lIns="0" tIns="0" rIns="0" bIns="0" rtlCol="0">
            <a:spAutoFit/>
          </a:bodyPr>
          <a:lstStyle/>
          <a:p>
            <a:pPr algn="l"/>
            <a:r>
              <a:rPr lang="da-DK" sz="1000" b="1" dirty="0">
                <a:solidFill>
                  <a:schemeClr val="accent1"/>
                </a:solidFill>
              </a:rPr>
              <a:t>ROIC</a:t>
            </a:r>
          </a:p>
        </p:txBody>
      </p:sp>
    </p:spTree>
    <p:extLst>
      <p:ext uri="{BB962C8B-B14F-4D97-AF65-F5344CB8AC3E}">
        <p14:creationId xmlns:p14="http://schemas.microsoft.com/office/powerpoint/2010/main" val="69688585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841AFE-0971-339B-FE0F-BACC8CC55121}"/>
              </a:ext>
            </a:extLst>
          </p:cNvPr>
          <p:cNvSpPr>
            <a:spLocks noGrp="1"/>
          </p:cNvSpPr>
          <p:nvPr>
            <p:ph type="title"/>
          </p:nvPr>
        </p:nvSpPr>
        <p:spPr/>
        <p:txBody>
          <a:bodyPr anchor="t">
            <a:normAutofit/>
          </a:bodyPr>
          <a:lstStyle/>
          <a:p>
            <a:r>
              <a:rPr lang="da-DK" dirty="0"/>
              <a:t>Investeringsproces</a:t>
            </a:r>
          </a:p>
        </p:txBody>
      </p:sp>
      <p:sp>
        <p:nvSpPr>
          <p:cNvPr id="4" name="Undertitel 3">
            <a:extLst>
              <a:ext uri="{FF2B5EF4-FFF2-40B4-BE49-F238E27FC236}">
                <a16:creationId xmlns:a16="http://schemas.microsoft.com/office/drawing/2014/main" id="{07D030E9-3150-BC2C-48AA-C5E6512A97E4}"/>
              </a:ext>
            </a:extLst>
          </p:cNvPr>
          <p:cNvSpPr>
            <a:spLocks noGrp="1"/>
          </p:cNvSpPr>
          <p:nvPr>
            <p:ph type="subTitle" idx="18"/>
          </p:nvPr>
        </p:nvSpPr>
        <p:spPr/>
        <p:txBody>
          <a:bodyPr>
            <a:normAutofit/>
          </a:bodyPr>
          <a:lstStyle/>
          <a:p>
            <a:pPr>
              <a:buNone/>
            </a:pPr>
            <a:r>
              <a:rPr lang="da-DK" dirty="0"/>
              <a:t>En stor og ekspanderende voldgrav</a:t>
            </a:r>
          </a:p>
        </p:txBody>
      </p:sp>
      <p:pic>
        <p:nvPicPr>
          <p:cNvPr id="15" name="Pladsholder til billede 14" descr="Et billede, der indeholder sky, udendørs, vand, sø&#10;&#10;Automatisk genereret beskrivelse">
            <a:extLst>
              <a:ext uri="{FF2B5EF4-FFF2-40B4-BE49-F238E27FC236}">
                <a16:creationId xmlns:a16="http://schemas.microsoft.com/office/drawing/2014/main" id="{AF839FCA-FC00-B58D-3FAF-27B3ACD6BBA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502" r="29524" b="21095"/>
          <a:stretch/>
        </p:blipFill>
        <p:spPr>
          <a:xfrm>
            <a:off x="7875964" y="0"/>
            <a:ext cx="4316035" cy="5669280"/>
          </a:xfrm>
        </p:spPr>
      </p:pic>
      <p:sp>
        <p:nvSpPr>
          <p:cNvPr id="7" name="Pladsholder til slidenummer 6">
            <a:extLst>
              <a:ext uri="{FF2B5EF4-FFF2-40B4-BE49-F238E27FC236}">
                <a16:creationId xmlns:a16="http://schemas.microsoft.com/office/drawing/2014/main" id="{C44A52D5-771C-72BE-62C4-3F287B4BD39A}"/>
              </a:ext>
            </a:extLst>
          </p:cNvPr>
          <p:cNvSpPr>
            <a:spLocks noGrp="1"/>
          </p:cNvSpPr>
          <p:nvPr>
            <p:ph type="sldNum" sz="quarter" idx="17"/>
          </p:nvPr>
        </p:nvSpPr>
        <p:spPr/>
        <p:txBody>
          <a:bodyPr anchor="b">
            <a:normAutofit/>
          </a:bodyPr>
          <a:lstStyle/>
          <a:p>
            <a:pPr>
              <a:spcAft>
                <a:spcPts val="600"/>
              </a:spcAft>
            </a:pPr>
            <a:fld id="{24C8C45C-947F-4981-8B3F-4F32E973C901}" type="slidenum">
              <a:rPr lang="da-DK" smtClean="0"/>
              <a:pPr>
                <a:spcAft>
                  <a:spcPts val="600"/>
                </a:spcAft>
              </a:pPr>
              <a:t>12</a:t>
            </a:fld>
            <a:endParaRPr lang="da-DK"/>
          </a:p>
        </p:txBody>
      </p:sp>
      <p:cxnSp>
        <p:nvCxnSpPr>
          <p:cNvPr id="22" name="Lige forbindelse 21">
            <a:extLst>
              <a:ext uri="{FF2B5EF4-FFF2-40B4-BE49-F238E27FC236}">
                <a16:creationId xmlns:a16="http://schemas.microsoft.com/office/drawing/2014/main" id="{71A77F7D-1A2A-25E2-1F55-9E628A61BE1C}"/>
              </a:ext>
            </a:extLst>
          </p:cNvPr>
          <p:cNvCxnSpPr>
            <a:cxnSpLocks/>
          </p:cNvCxnSpPr>
          <p:nvPr/>
        </p:nvCxnSpPr>
        <p:spPr>
          <a:xfrm>
            <a:off x="752976" y="3584772"/>
            <a:ext cx="6201141"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6" name="Grafik 25" descr="Kikkert kontur">
            <a:extLst>
              <a:ext uri="{FF2B5EF4-FFF2-40B4-BE49-F238E27FC236}">
                <a16:creationId xmlns:a16="http://schemas.microsoft.com/office/drawing/2014/main" id="{97FEB4D9-527F-3B8A-4D5B-47A3B8AC4D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854" y="3273228"/>
            <a:ext cx="320040" cy="320040"/>
          </a:xfrm>
          <a:prstGeom prst="rect">
            <a:avLst/>
          </a:prstGeom>
        </p:spPr>
      </p:pic>
      <p:pic>
        <p:nvPicPr>
          <p:cNvPr id="28" name="Grafik 27" descr="Lyspære og tandhjul  kontur">
            <a:extLst>
              <a:ext uri="{FF2B5EF4-FFF2-40B4-BE49-F238E27FC236}">
                <a16:creationId xmlns:a16="http://schemas.microsoft.com/office/drawing/2014/main" id="{52C230EB-01FF-7710-E242-E107B18CAF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538" y="3249576"/>
            <a:ext cx="320040" cy="320040"/>
          </a:xfrm>
          <a:prstGeom prst="rect">
            <a:avLst/>
          </a:prstGeom>
        </p:spPr>
      </p:pic>
      <p:pic>
        <p:nvPicPr>
          <p:cNvPr id="29" name="Grafik 28" descr="Skriveplade afkrydset kontur">
            <a:extLst>
              <a:ext uri="{FF2B5EF4-FFF2-40B4-BE49-F238E27FC236}">
                <a16:creationId xmlns:a16="http://schemas.microsoft.com/office/drawing/2014/main" id="{78D5AF01-F4C2-7109-2364-98F296CA1A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4248" y="2205598"/>
            <a:ext cx="457200" cy="457200"/>
          </a:xfrm>
          <a:prstGeom prst="rect">
            <a:avLst/>
          </a:prstGeom>
        </p:spPr>
      </p:pic>
      <p:sp>
        <p:nvSpPr>
          <p:cNvPr id="30" name="Tekstfelt 29">
            <a:extLst>
              <a:ext uri="{FF2B5EF4-FFF2-40B4-BE49-F238E27FC236}">
                <a16:creationId xmlns:a16="http://schemas.microsoft.com/office/drawing/2014/main" id="{32594CBF-298B-59EF-4F80-390A36DEF4CD}"/>
              </a:ext>
            </a:extLst>
          </p:cNvPr>
          <p:cNvSpPr txBox="1"/>
          <p:nvPr/>
        </p:nvSpPr>
        <p:spPr>
          <a:xfrm>
            <a:off x="752976" y="2167413"/>
            <a:ext cx="5416374" cy="720197"/>
          </a:xfrm>
          <a:prstGeom prst="rect">
            <a:avLst/>
          </a:prstGeom>
          <a:noFill/>
        </p:spPr>
        <p:txBody>
          <a:bodyPr wrap="square" lIns="0" tIns="0" rIns="0" bIns="0" rtlCol="0">
            <a:spAutoFit/>
          </a:bodyPr>
          <a:lstStyle/>
          <a:p>
            <a:pPr marL="0" lvl="1">
              <a:lnSpc>
                <a:spcPct val="90000"/>
              </a:lnSpc>
              <a:spcAft>
                <a:spcPts val="600"/>
              </a:spcAft>
            </a:pPr>
            <a:r>
              <a:rPr lang="da-DK" sz="1300" i="1" dirty="0">
                <a:solidFill>
                  <a:schemeClr val="accent3"/>
                </a:solidFill>
              </a:rPr>
              <a:t>“Blandt QARP søger vi selskaber, som har en stor og ekspanderende voldgrav med henblik på at identificere selskaber, som kan opretholde høje marginer og afkast på den investerede kapital over tid. Disse selskaber kalder vi “compounders”.</a:t>
            </a:r>
          </a:p>
        </p:txBody>
      </p:sp>
      <p:sp>
        <p:nvSpPr>
          <p:cNvPr id="13" name="Text Placeholder 5">
            <a:extLst>
              <a:ext uri="{FF2B5EF4-FFF2-40B4-BE49-F238E27FC236}">
                <a16:creationId xmlns:a16="http://schemas.microsoft.com/office/drawing/2014/main" id="{A1138420-F8D5-9E09-9A04-84DFC8056044}"/>
              </a:ext>
            </a:extLst>
          </p:cNvPr>
          <p:cNvSpPr>
            <a:spLocks noGrp="1"/>
          </p:cNvSpPr>
          <p:nvPr>
            <p:ph type="body" sz="quarter" idx="19"/>
          </p:nvPr>
        </p:nvSpPr>
        <p:spPr>
          <a:xfrm>
            <a:off x="638306" y="2093339"/>
            <a:ext cx="6585959" cy="3347197"/>
          </a:xfrm>
        </p:spPr>
        <p:txBody>
          <a:bodyPr/>
          <a:lstStyle/>
          <a:p>
            <a:pPr marL="0" indent="0">
              <a:buNone/>
            </a:pPr>
            <a:endParaRPr lang="en-US" sz="1300" i="1" dirty="0"/>
          </a:p>
          <a:p>
            <a:pPr marL="0" indent="0" algn="ctr">
              <a:buNone/>
            </a:pPr>
            <a:endParaRPr lang="en-US" sz="1300" i="1" dirty="0"/>
          </a:p>
          <a:p>
            <a:pPr marL="0" indent="0" algn="ctr">
              <a:buNone/>
            </a:pPr>
            <a:endParaRPr lang="en-US" sz="1300" i="1" dirty="0"/>
          </a:p>
          <a:p>
            <a:pPr marL="0" indent="0" algn="ctr">
              <a:buNone/>
            </a:pPr>
            <a:endParaRPr lang="en-US" sz="1300" i="1" dirty="0"/>
          </a:p>
          <a:p>
            <a:pPr marL="0" indent="0" algn="ctr">
              <a:buNone/>
            </a:pPr>
            <a:endParaRPr lang="en-US" sz="1300" i="1" dirty="0"/>
          </a:p>
          <a:p>
            <a:pPr marL="0" indent="0">
              <a:buNone/>
            </a:pPr>
            <a:r>
              <a:rPr lang="da-DK" sz="1300" b="1" dirty="0"/>
              <a:t>               Hvad søger vi?                                                                Hvorfor?</a:t>
            </a:r>
            <a:br>
              <a:rPr lang="da-DK" sz="1300" b="1" dirty="0"/>
            </a:br>
            <a:endParaRPr lang="da-DK" sz="500" b="1" dirty="0"/>
          </a:p>
          <a:p>
            <a:pPr marL="180000" lvl="1" indent="0">
              <a:buNone/>
            </a:pPr>
            <a:r>
              <a:rPr lang="da-DK" sz="1200" dirty="0"/>
              <a:t>Forståelig forretningsmodel      	</a:t>
            </a:r>
            <a:r>
              <a:rPr lang="da-DK" sz="1200" dirty="0">
                <a:sym typeface="Wingdings" panose="05000000000000000000" pitchFamily="2" charset="2"/>
              </a:rPr>
              <a:t> 	Sikrer at vi forstår selskabet og dets risici</a:t>
            </a:r>
            <a:endParaRPr lang="da-DK" sz="1200" dirty="0"/>
          </a:p>
          <a:p>
            <a:pPr marL="180000" lvl="1" indent="0">
              <a:buNone/>
            </a:pPr>
            <a:r>
              <a:rPr lang="da-DK" sz="1200" dirty="0"/>
              <a:t>Oligopolistiske brancher		</a:t>
            </a:r>
            <a:r>
              <a:rPr lang="da-DK" sz="1200" dirty="0">
                <a:sym typeface="Wingdings" panose="05000000000000000000" pitchFamily="2" charset="2"/>
              </a:rPr>
              <a:t> 	Koncentration = pricing power</a:t>
            </a:r>
            <a:endParaRPr lang="da-DK" sz="1200" dirty="0"/>
          </a:p>
          <a:p>
            <a:pPr marL="180000" lvl="1" indent="0">
              <a:buNone/>
            </a:pPr>
            <a:r>
              <a:rPr lang="da-DK" sz="1200" dirty="0"/>
              <a:t>Netværkseffekter		</a:t>
            </a:r>
            <a:r>
              <a:rPr lang="da-DK" sz="1200" dirty="0">
                <a:sym typeface="Wingdings" panose="05000000000000000000" pitchFamily="2" charset="2"/>
              </a:rPr>
              <a:t> 	Flere brugere = mere værdifuld platform</a:t>
            </a:r>
            <a:endParaRPr lang="da-DK" sz="1200" dirty="0"/>
          </a:p>
          <a:p>
            <a:pPr marL="180000" lvl="1" indent="0">
              <a:buNone/>
            </a:pPr>
            <a:r>
              <a:rPr lang="da-DK" sz="1200" dirty="0"/>
              <a:t>Efficient udnyttelse af aktiver</a:t>
            </a:r>
            <a:r>
              <a:rPr lang="da-DK" sz="1200" dirty="0">
                <a:sym typeface="Wingdings" panose="05000000000000000000" pitchFamily="2" charset="2"/>
              </a:rPr>
              <a:t> 		Finansielt optimalt og bæredygtigt</a:t>
            </a:r>
            <a:endParaRPr lang="da-DK" sz="1200" dirty="0"/>
          </a:p>
          <a:p>
            <a:pPr marL="180000" lvl="1" indent="0">
              <a:buNone/>
            </a:pPr>
            <a:r>
              <a:rPr lang="da-DK" sz="1200" dirty="0"/>
              <a:t>Investering i R&amp;D</a:t>
            </a:r>
            <a:r>
              <a:rPr lang="da-DK" sz="1200" dirty="0">
                <a:sym typeface="Wingdings" panose="05000000000000000000" pitchFamily="2" charset="2"/>
              </a:rPr>
              <a:t> 			Sikrer stærkt fremtidigt produktudbud</a:t>
            </a:r>
            <a:endParaRPr lang="da-DK" sz="1200" dirty="0"/>
          </a:p>
          <a:p>
            <a:pPr marL="180000" lvl="1" indent="0">
              <a:buNone/>
            </a:pPr>
            <a:r>
              <a:rPr lang="da-DK" sz="1200" dirty="0"/>
              <a:t>Stærk ledelse 		</a:t>
            </a:r>
            <a:r>
              <a:rPr lang="da-DK" sz="1200" dirty="0">
                <a:sym typeface="Wingdings" panose="05000000000000000000" pitchFamily="2" charset="2"/>
              </a:rPr>
              <a:t>	Sikrer god kapitalallokering</a:t>
            </a:r>
            <a:endParaRPr lang="da-DK" sz="1200" dirty="0"/>
          </a:p>
          <a:p>
            <a:pPr marL="180000" lvl="1" indent="0">
              <a:buNone/>
            </a:pPr>
            <a:r>
              <a:rPr lang="da-DK" sz="1200" dirty="0"/>
              <a:t>Strukturelle vækstudsigter</a:t>
            </a:r>
            <a:r>
              <a:rPr lang="da-DK" sz="1200" dirty="0">
                <a:sym typeface="Wingdings" panose="05000000000000000000" pitchFamily="2" charset="2"/>
              </a:rPr>
              <a:t> 		Sikrer grundlaget for renters rente effekten</a:t>
            </a:r>
          </a:p>
          <a:p>
            <a:pPr marL="180000" lvl="1" indent="0">
              <a:buNone/>
            </a:pPr>
            <a:r>
              <a:rPr lang="da-DK" sz="1200" dirty="0">
                <a:sym typeface="Wingdings" panose="05000000000000000000" pitchFamily="2" charset="2"/>
              </a:rPr>
              <a:t>Stærk ESG profil			Bedre risikostyring</a:t>
            </a:r>
          </a:p>
        </p:txBody>
      </p:sp>
    </p:spTree>
    <p:extLst>
      <p:ext uri="{BB962C8B-B14F-4D97-AF65-F5344CB8AC3E}">
        <p14:creationId xmlns:p14="http://schemas.microsoft.com/office/powerpoint/2010/main" val="232753987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841AFE-0971-339B-FE0F-BACC8CC55121}"/>
              </a:ext>
            </a:extLst>
          </p:cNvPr>
          <p:cNvSpPr>
            <a:spLocks noGrp="1"/>
          </p:cNvSpPr>
          <p:nvPr>
            <p:ph type="title"/>
          </p:nvPr>
        </p:nvSpPr>
        <p:spPr>
          <a:xfrm>
            <a:off x="719138" y="612000"/>
            <a:ext cx="6315811" cy="638629"/>
          </a:xfrm>
        </p:spPr>
        <p:txBody>
          <a:bodyPr anchor="t">
            <a:normAutofit/>
          </a:bodyPr>
          <a:lstStyle/>
          <a:p>
            <a:r>
              <a:rPr lang="da-DK" dirty="0"/>
              <a:t>Investeringsproces</a:t>
            </a:r>
          </a:p>
        </p:txBody>
      </p:sp>
      <p:sp>
        <p:nvSpPr>
          <p:cNvPr id="4" name="Undertitel 3">
            <a:extLst>
              <a:ext uri="{FF2B5EF4-FFF2-40B4-BE49-F238E27FC236}">
                <a16:creationId xmlns:a16="http://schemas.microsoft.com/office/drawing/2014/main" id="{07D030E9-3150-BC2C-48AA-C5E6512A97E4}"/>
              </a:ext>
            </a:extLst>
          </p:cNvPr>
          <p:cNvSpPr>
            <a:spLocks noGrp="1"/>
          </p:cNvSpPr>
          <p:nvPr>
            <p:ph type="subTitle" idx="18"/>
          </p:nvPr>
        </p:nvSpPr>
        <p:spPr>
          <a:xfrm>
            <a:off x="719139" y="1260000"/>
            <a:ext cx="6316743" cy="560088"/>
          </a:xfrm>
        </p:spPr>
        <p:txBody>
          <a:bodyPr>
            <a:normAutofit/>
          </a:bodyPr>
          <a:lstStyle/>
          <a:p>
            <a:pPr>
              <a:buNone/>
            </a:pPr>
            <a:r>
              <a:rPr lang="da-DK" dirty="0"/>
              <a:t>Porteføljekonstruktion</a:t>
            </a:r>
          </a:p>
        </p:txBody>
      </p:sp>
      <p:sp>
        <p:nvSpPr>
          <p:cNvPr id="7" name="Pladsholder til slidenummer 6">
            <a:extLst>
              <a:ext uri="{FF2B5EF4-FFF2-40B4-BE49-F238E27FC236}">
                <a16:creationId xmlns:a16="http://schemas.microsoft.com/office/drawing/2014/main" id="{C44A52D5-771C-72BE-62C4-3F287B4BD39A}"/>
              </a:ext>
            </a:extLst>
          </p:cNvPr>
          <p:cNvSpPr>
            <a:spLocks noGrp="1"/>
          </p:cNvSpPr>
          <p:nvPr>
            <p:ph type="sldNum" sz="quarter" idx="17"/>
          </p:nvPr>
        </p:nvSpPr>
        <p:spPr>
          <a:xfrm>
            <a:off x="726163" y="6433200"/>
            <a:ext cx="394920" cy="180000"/>
          </a:xfrm>
        </p:spPr>
        <p:txBody>
          <a:bodyPr anchor="b">
            <a:normAutofit/>
          </a:bodyPr>
          <a:lstStyle/>
          <a:p>
            <a:pPr>
              <a:spcAft>
                <a:spcPts val="600"/>
              </a:spcAft>
            </a:pPr>
            <a:fld id="{24C8C45C-947F-4981-8B3F-4F32E973C901}" type="slidenum">
              <a:rPr lang="da-DK" smtClean="0"/>
              <a:pPr>
                <a:spcAft>
                  <a:spcPts val="600"/>
                </a:spcAft>
              </a:pPr>
              <a:t>13</a:t>
            </a:fld>
            <a:endParaRPr lang="da-DK"/>
          </a:p>
        </p:txBody>
      </p:sp>
      <p:sp>
        <p:nvSpPr>
          <p:cNvPr id="15" name="Text Placeholder 5">
            <a:extLst>
              <a:ext uri="{FF2B5EF4-FFF2-40B4-BE49-F238E27FC236}">
                <a16:creationId xmlns:a16="http://schemas.microsoft.com/office/drawing/2014/main" id="{1C8B1EF0-167B-4650-9ACA-6F4AA5F5DDB6}"/>
              </a:ext>
            </a:extLst>
          </p:cNvPr>
          <p:cNvSpPr>
            <a:spLocks noGrp="1"/>
          </p:cNvSpPr>
          <p:nvPr>
            <p:ph type="body" sz="quarter" idx="19"/>
          </p:nvPr>
        </p:nvSpPr>
        <p:spPr>
          <a:xfrm>
            <a:off x="726163" y="2186624"/>
            <a:ext cx="6411012" cy="3411376"/>
          </a:xfrm>
        </p:spPr>
        <p:txBody>
          <a:bodyPr/>
          <a:lstStyle/>
          <a:p>
            <a:pPr marL="0" indent="0">
              <a:buNone/>
            </a:pPr>
            <a:r>
              <a:rPr lang="da-DK" sz="1600" b="1" dirty="0"/>
              <a:t>Vi har et intenst fokus på risiko. Når porteføljen sammensættes, fokuserer vi derfor altid på følgende: </a:t>
            </a:r>
          </a:p>
          <a:p>
            <a:pPr marL="0" indent="0">
              <a:buNone/>
            </a:pPr>
            <a:endParaRPr lang="da-DK" sz="800" b="1" dirty="0"/>
          </a:p>
          <a:p>
            <a:pPr marL="0" indent="0">
              <a:buNone/>
            </a:pPr>
            <a:r>
              <a:rPr lang="da-DK" sz="1400" b="1" dirty="0"/>
              <a:t>Makrosyn</a:t>
            </a:r>
            <a:endParaRPr lang="da-DK" sz="1600" b="1" dirty="0"/>
          </a:p>
          <a:p>
            <a:pPr lvl="1">
              <a:buFont typeface="Wingdings" panose="05000000000000000000" pitchFamily="2" charset="2"/>
              <a:buChar char="ü"/>
            </a:pPr>
            <a:r>
              <a:rPr lang="da-DK" sz="1400" dirty="0"/>
              <a:t>Den samlede risikoeksponering er i tråd med vores makrosyn</a:t>
            </a:r>
          </a:p>
          <a:p>
            <a:pPr lvl="1">
              <a:buFont typeface="Wingdings" panose="05000000000000000000" pitchFamily="2" charset="2"/>
              <a:buChar char="ü"/>
            </a:pPr>
            <a:endParaRPr lang="da-DK" sz="800" dirty="0"/>
          </a:p>
          <a:p>
            <a:pPr marL="0" indent="0">
              <a:buNone/>
            </a:pPr>
            <a:r>
              <a:rPr lang="da-DK" sz="1400" b="1" dirty="0"/>
              <a:t>Ønskede tilts</a:t>
            </a:r>
            <a:endParaRPr lang="da-DK" sz="1600" b="1" dirty="0"/>
          </a:p>
          <a:p>
            <a:pPr lvl="1">
              <a:buFont typeface="Wingdings" panose="05000000000000000000" pitchFamily="2" charset="2"/>
              <a:buChar char="ü"/>
            </a:pPr>
            <a:r>
              <a:rPr lang="da-DK" sz="1400" dirty="0"/>
              <a:t>Den ønskede eksponering mod QARP opretholdes</a:t>
            </a:r>
          </a:p>
          <a:p>
            <a:pPr lvl="1">
              <a:buFont typeface="Wingdings" panose="05000000000000000000" pitchFamily="2" charset="2"/>
              <a:buChar char="ü"/>
            </a:pPr>
            <a:endParaRPr lang="da-DK" sz="800" dirty="0"/>
          </a:p>
          <a:p>
            <a:pPr marL="0" indent="0">
              <a:buNone/>
            </a:pPr>
            <a:r>
              <a:rPr lang="da-DK" sz="1400" b="1" dirty="0"/>
              <a:t>Risikostyring</a:t>
            </a:r>
            <a:endParaRPr lang="da-DK" sz="1600" b="1" dirty="0"/>
          </a:p>
          <a:p>
            <a:pPr lvl="1">
              <a:buFont typeface="Wingdings" panose="05000000000000000000" pitchFamily="2" charset="2"/>
              <a:buChar char="ü"/>
            </a:pPr>
            <a:r>
              <a:rPr lang="da-DK" sz="1400" dirty="0"/>
              <a:t>Den samlede tracking error holdes under 5 </a:t>
            </a:r>
          </a:p>
          <a:p>
            <a:pPr lvl="1">
              <a:buFont typeface="Wingdings" panose="05000000000000000000" pitchFamily="2" charset="2"/>
              <a:buChar char="ü"/>
            </a:pPr>
            <a:r>
              <a:rPr lang="da-DK" sz="1400" dirty="0"/>
              <a:t>De overordnede rammer for ESG overholdes</a:t>
            </a:r>
          </a:p>
          <a:p>
            <a:pPr lvl="1">
              <a:buFont typeface="Wingdings" panose="05000000000000000000" pitchFamily="2" charset="2"/>
              <a:buChar char="ü"/>
            </a:pPr>
            <a:r>
              <a:rPr lang="da-DK" sz="1400" dirty="0"/>
              <a:t>Enkeltaktier må ikke styre porteføljens afkast</a:t>
            </a:r>
          </a:p>
          <a:p>
            <a:pPr lvl="1">
              <a:buFont typeface="Wingdings" panose="05000000000000000000" pitchFamily="2" charset="2"/>
              <a:buChar char="ü"/>
            </a:pPr>
            <a:endParaRPr lang="da-DK" sz="1400" dirty="0"/>
          </a:p>
          <a:p>
            <a:pPr lvl="1">
              <a:buFont typeface="Wingdings" panose="05000000000000000000" pitchFamily="2" charset="2"/>
              <a:buChar char="ü"/>
            </a:pPr>
            <a:endParaRPr lang="en-US" sz="1400" dirty="0"/>
          </a:p>
          <a:p>
            <a:pPr lvl="1">
              <a:buFont typeface="Wingdings" panose="05000000000000000000" pitchFamily="2" charset="2"/>
              <a:buChar char="ü"/>
            </a:pPr>
            <a:endParaRPr lang="en-US" sz="1400" dirty="0"/>
          </a:p>
        </p:txBody>
      </p:sp>
      <p:pic>
        <p:nvPicPr>
          <p:cNvPr id="2" name="Grafik 1" descr="Periodisk graf kontur">
            <a:extLst>
              <a:ext uri="{FF2B5EF4-FFF2-40B4-BE49-F238E27FC236}">
                <a16:creationId xmlns:a16="http://schemas.microsoft.com/office/drawing/2014/main" id="{F1AC372E-24C4-A5E7-F368-DE7306FCA6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0964" y="2893801"/>
            <a:ext cx="457200" cy="457200"/>
          </a:xfrm>
          <a:prstGeom prst="rect">
            <a:avLst/>
          </a:prstGeom>
        </p:spPr>
      </p:pic>
      <p:pic>
        <p:nvPicPr>
          <p:cNvPr id="5" name="Grafik 4" descr="Paraply kontur">
            <a:extLst>
              <a:ext uri="{FF2B5EF4-FFF2-40B4-BE49-F238E27FC236}">
                <a16:creationId xmlns:a16="http://schemas.microsoft.com/office/drawing/2014/main" id="{0A75F121-C6C4-180C-8C53-656C7FFC05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0964" y="4633687"/>
            <a:ext cx="457200" cy="457200"/>
          </a:xfrm>
          <a:prstGeom prst="rect">
            <a:avLst/>
          </a:prstGeom>
        </p:spPr>
      </p:pic>
      <p:pic>
        <p:nvPicPr>
          <p:cNvPr id="6" name="Grafik 5" descr="Speedometer lavt kontur">
            <a:extLst>
              <a:ext uri="{FF2B5EF4-FFF2-40B4-BE49-F238E27FC236}">
                <a16:creationId xmlns:a16="http://schemas.microsoft.com/office/drawing/2014/main" id="{A423F13D-9100-4544-282A-73169D97EF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60964" y="3763744"/>
            <a:ext cx="460146" cy="457200"/>
          </a:xfrm>
          <a:prstGeom prst="rect">
            <a:avLst/>
          </a:prstGeom>
        </p:spPr>
      </p:pic>
      <p:pic>
        <p:nvPicPr>
          <p:cNvPr id="11" name="Billede 10" descr="Et billede, der indeholder Grafik&#10;&#10;Automatisk genereret beskrivelse">
            <a:extLst>
              <a:ext uri="{FF2B5EF4-FFF2-40B4-BE49-F238E27FC236}">
                <a16:creationId xmlns:a16="http://schemas.microsoft.com/office/drawing/2014/main" id="{08258593-409D-D6BF-0AF4-B4673BF021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07466" y="1136519"/>
            <a:ext cx="4428964" cy="4428964"/>
          </a:xfrm>
          <a:prstGeom prst="rect">
            <a:avLst/>
          </a:prstGeom>
        </p:spPr>
      </p:pic>
    </p:spTree>
    <p:extLst>
      <p:ext uri="{BB962C8B-B14F-4D97-AF65-F5344CB8AC3E}">
        <p14:creationId xmlns:p14="http://schemas.microsoft.com/office/powerpoint/2010/main" val="64225328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ADA93-1FE1-4413-70B0-394775EB43C2}"/>
              </a:ext>
            </a:extLst>
          </p:cNvPr>
          <p:cNvSpPr>
            <a:spLocks noGrp="1"/>
          </p:cNvSpPr>
          <p:nvPr>
            <p:ph type="title"/>
          </p:nvPr>
        </p:nvSpPr>
        <p:spPr>
          <a:xfrm>
            <a:off x="719138" y="612000"/>
            <a:ext cx="10536295" cy="648000"/>
          </a:xfrm>
        </p:spPr>
        <p:txBody>
          <a:bodyPr/>
          <a:lstStyle/>
          <a:p>
            <a:r>
              <a:rPr lang="da-DK" dirty="0"/>
              <a:t>Et praktisk eksempel</a:t>
            </a:r>
          </a:p>
        </p:txBody>
      </p:sp>
      <p:sp>
        <p:nvSpPr>
          <p:cNvPr id="5" name="Pladsholder til slidenummer 4">
            <a:extLst>
              <a:ext uri="{FF2B5EF4-FFF2-40B4-BE49-F238E27FC236}">
                <a16:creationId xmlns:a16="http://schemas.microsoft.com/office/drawing/2014/main" id="{D21511A6-FEA4-32D0-C8A4-488F648C6B2D}"/>
              </a:ext>
            </a:extLst>
          </p:cNvPr>
          <p:cNvSpPr>
            <a:spLocks noGrp="1"/>
          </p:cNvSpPr>
          <p:nvPr>
            <p:ph type="sldNum" sz="quarter" idx="17"/>
          </p:nvPr>
        </p:nvSpPr>
        <p:spPr/>
        <p:txBody>
          <a:bodyPr/>
          <a:lstStyle/>
          <a:p>
            <a:fld id="{24C8C45C-947F-4981-8B3F-4F32E973C901}" type="slidenum">
              <a:rPr lang="da-DK" smtClean="0"/>
              <a:pPr/>
              <a:t>14</a:t>
            </a:fld>
            <a:endParaRPr lang="da-DK" dirty="0"/>
          </a:p>
        </p:txBody>
      </p:sp>
      <p:sp>
        <p:nvSpPr>
          <p:cNvPr id="18" name="Rektangel 17">
            <a:extLst>
              <a:ext uri="{FF2B5EF4-FFF2-40B4-BE49-F238E27FC236}">
                <a16:creationId xmlns:a16="http://schemas.microsoft.com/office/drawing/2014/main" id="{7EDFDFF2-6D06-D00C-8B5A-96EAF033067C}"/>
              </a:ext>
            </a:extLst>
          </p:cNvPr>
          <p:cNvSpPr/>
          <p:nvPr/>
        </p:nvSpPr>
        <p:spPr>
          <a:xfrm>
            <a:off x="726163" y="1539270"/>
            <a:ext cx="5680364" cy="4440795"/>
          </a:xfrm>
          <a:prstGeom prst="rect">
            <a:avLst/>
          </a:prstGeom>
          <a:solidFill>
            <a:srgbClr val="DE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a-DK" sz="1600" b="0" dirty="0" err="1"/>
          </a:p>
        </p:txBody>
      </p:sp>
      <p:graphicFrame>
        <p:nvGraphicFramePr>
          <p:cNvPr id="19" name="Tabel 18">
            <a:extLst>
              <a:ext uri="{FF2B5EF4-FFF2-40B4-BE49-F238E27FC236}">
                <a16:creationId xmlns:a16="http://schemas.microsoft.com/office/drawing/2014/main" id="{ED38D00A-7EF1-9415-7AFD-7611D19D3155}"/>
              </a:ext>
            </a:extLst>
          </p:cNvPr>
          <p:cNvGraphicFramePr>
            <a:graphicFrameLocks noGrp="1"/>
          </p:cNvGraphicFramePr>
          <p:nvPr/>
        </p:nvGraphicFramePr>
        <p:xfrm>
          <a:off x="825078" y="2385931"/>
          <a:ext cx="5469787" cy="3497368"/>
        </p:xfrm>
        <a:graphic>
          <a:graphicData uri="http://schemas.openxmlformats.org/drawingml/2006/table">
            <a:tbl>
              <a:tblPr firstRow="1" lastRow="1" bandRow="1" bandCol="1">
                <a:tableStyleId>{F2DE63D5-997A-4646-A377-4702673A728D}</a:tableStyleId>
              </a:tblPr>
              <a:tblGrid>
                <a:gridCol w="2541859">
                  <a:extLst>
                    <a:ext uri="{9D8B030D-6E8A-4147-A177-3AD203B41FA5}">
                      <a16:colId xmlns:a16="http://schemas.microsoft.com/office/drawing/2014/main" val="20000"/>
                    </a:ext>
                  </a:extLst>
                </a:gridCol>
                <a:gridCol w="1463964">
                  <a:extLst>
                    <a:ext uri="{9D8B030D-6E8A-4147-A177-3AD203B41FA5}">
                      <a16:colId xmlns:a16="http://schemas.microsoft.com/office/drawing/2014/main" val="20001"/>
                    </a:ext>
                  </a:extLst>
                </a:gridCol>
                <a:gridCol w="1463964">
                  <a:extLst>
                    <a:ext uri="{9D8B030D-6E8A-4147-A177-3AD203B41FA5}">
                      <a16:colId xmlns:a16="http://schemas.microsoft.com/office/drawing/2014/main" val="11787398"/>
                    </a:ext>
                  </a:extLst>
                </a:gridCol>
              </a:tblGrid>
              <a:tr h="238296">
                <a:tc>
                  <a:txBody>
                    <a:bodyPr/>
                    <a:lstStyle/>
                    <a:p>
                      <a:r>
                        <a:rPr lang="da-DK" sz="1100" b="1" dirty="0">
                          <a:solidFill>
                            <a:sysClr val="windowText" lastClr="000000"/>
                          </a:solidFill>
                          <a:latin typeface="+mj-lt"/>
                        </a:rPr>
                        <a:t>Red Flags og ESG</a:t>
                      </a:r>
                    </a:p>
                  </a:txBody>
                  <a:tcPr marL="82172" marR="82172" marT="41086" marB="41086" anchor="ctr">
                    <a:solidFill>
                      <a:schemeClr val="bg1"/>
                    </a:solidFill>
                  </a:tcPr>
                </a:tc>
                <a:tc>
                  <a:txBody>
                    <a:bodyPr/>
                    <a:lstStyle/>
                    <a:p>
                      <a:pPr algn="ctr"/>
                      <a:endParaRPr lang="da-DK" sz="1100" dirty="0">
                        <a:latin typeface="+mj-lt"/>
                      </a:endParaRPr>
                    </a:p>
                  </a:txBody>
                  <a:tcPr marL="82172" marR="82172" marT="41086" marB="41086" anchor="ctr">
                    <a:solidFill>
                      <a:schemeClr val="bg1"/>
                    </a:solidFill>
                  </a:tcPr>
                </a:tc>
                <a:tc>
                  <a:txBody>
                    <a:bodyPr/>
                    <a:lstStyle/>
                    <a:p>
                      <a:pPr marL="0" algn="ctr" defTabSz="914400" rtl="0" eaLnBrk="1" latinLnBrk="0" hangingPunct="1"/>
                      <a:endParaRPr lang="da-DK" sz="1100" kern="1100" dirty="0">
                        <a:solidFill>
                          <a:schemeClr val="accent5">
                            <a:lumMod val="60000"/>
                            <a:lumOff val="40000"/>
                          </a:schemeClr>
                        </a:solidFill>
                        <a:latin typeface="+mj-lt"/>
                        <a:ea typeface="+mn-ea"/>
                        <a:cs typeface="+mn-cs"/>
                      </a:endParaRPr>
                    </a:p>
                  </a:txBody>
                  <a:tcPr marL="82172" marR="82172" marT="41086" marB="41086" anchor="ctr">
                    <a:solidFill>
                      <a:schemeClr val="bg1"/>
                    </a:solidFill>
                  </a:tcPr>
                </a:tc>
                <a:extLst>
                  <a:ext uri="{0D108BD9-81ED-4DB2-BD59-A6C34878D82A}">
                    <a16:rowId xmlns:a16="http://schemas.microsoft.com/office/drawing/2014/main" val="10000"/>
                  </a:ext>
                </a:extLst>
              </a:tr>
              <a:tr h="238296">
                <a:tc>
                  <a:txBody>
                    <a:bodyPr/>
                    <a:lstStyle/>
                    <a:p>
                      <a:r>
                        <a:rPr lang="da-DK" sz="1100" baseline="0" dirty="0">
                          <a:solidFill>
                            <a:sysClr val="windowText" lastClr="000000"/>
                          </a:solidFill>
                          <a:latin typeface="+mj-lt"/>
                          <a:sym typeface="Wingdings" panose="05000000000000000000" pitchFamily="2" charset="2"/>
                        </a:rPr>
                        <a:t>Regnskabskvalitet + Failure Model</a:t>
                      </a:r>
                      <a:endParaRPr lang="da-DK" sz="1100" dirty="0">
                        <a:solidFill>
                          <a:sysClr val="windowText" lastClr="000000"/>
                        </a:solidFill>
                        <a:latin typeface="+mj-lt"/>
                      </a:endParaRPr>
                    </a:p>
                  </a:txBody>
                  <a:tcPr marL="82172" marR="82172" marT="41086" marB="41086" anchor="ctr">
                    <a:solidFill>
                      <a:schemeClr val="bg1"/>
                    </a:solidFill>
                  </a:tcPr>
                </a:tc>
                <a:tc>
                  <a:txBody>
                    <a:bodyPr/>
                    <a:lstStyle/>
                    <a:p>
                      <a:pPr marL="0" algn="ctr" defTabSz="914400" rtl="0" eaLnBrk="1" latinLnBrk="0" hangingPunct="1"/>
                      <a:r>
                        <a:rPr lang="da-DK" sz="1100" kern="1100" dirty="0">
                          <a:solidFill>
                            <a:srgbClr val="008000"/>
                          </a:solidFill>
                          <a:latin typeface="+mj-lt"/>
                          <a:ea typeface="+mn-ea"/>
                          <a:cs typeface="+mn-cs"/>
                        </a:rPr>
                        <a:t>Stærk</a:t>
                      </a:r>
                    </a:p>
                  </a:txBody>
                  <a:tcPr marL="82172" marR="82172" marT="41086" marB="41086" anchor="ctr">
                    <a:solidFill>
                      <a:schemeClr val="bg1"/>
                    </a:solidFill>
                  </a:tcPr>
                </a:tc>
                <a:tc>
                  <a:txBody>
                    <a:bodyPr/>
                    <a:lstStyle/>
                    <a:p>
                      <a:pPr marL="0" algn="ctr" defTabSz="914400" rtl="0" eaLnBrk="1" latinLnBrk="0" hangingPunct="1"/>
                      <a:r>
                        <a:rPr lang="da-DK" sz="1100" kern="1100" dirty="0">
                          <a:solidFill>
                            <a:schemeClr val="accent5">
                              <a:lumMod val="60000"/>
                              <a:lumOff val="40000"/>
                            </a:schemeClr>
                          </a:solidFill>
                          <a:latin typeface="+mj-lt"/>
                          <a:ea typeface="+mn-ea"/>
                          <a:cs typeface="+mn-cs"/>
                        </a:rPr>
                        <a:t>Middel</a:t>
                      </a:r>
                    </a:p>
                  </a:txBody>
                  <a:tcPr marL="82172" marR="82172" marT="41086" marB="41086" anchor="ctr">
                    <a:solidFill>
                      <a:schemeClr val="bg1"/>
                    </a:solidFill>
                  </a:tcPr>
                </a:tc>
                <a:extLst>
                  <a:ext uri="{0D108BD9-81ED-4DB2-BD59-A6C34878D82A}">
                    <a16:rowId xmlns:a16="http://schemas.microsoft.com/office/drawing/2014/main" val="10001"/>
                  </a:ext>
                </a:extLst>
              </a:tr>
              <a:tr h="238296">
                <a:tc>
                  <a:txBody>
                    <a:bodyPr/>
                    <a:lstStyle/>
                    <a:p>
                      <a:r>
                        <a:rPr lang="da-DK" sz="1100" dirty="0">
                          <a:solidFill>
                            <a:sysClr val="windowText" lastClr="000000"/>
                          </a:solidFill>
                          <a:latin typeface="+mj-lt"/>
                        </a:rPr>
                        <a:t>ESG Score</a:t>
                      </a:r>
                    </a:p>
                  </a:txBody>
                  <a:tcPr marL="82172" marR="82172" marT="41086" marB="41086" anchor="ctr">
                    <a:solidFill>
                      <a:schemeClr val="bg1"/>
                    </a:solidFill>
                  </a:tcPr>
                </a:tc>
                <a:tc>
                  <a:txBody>
                    <a:bodyPr/>
                    <a:lstStyle/>
                    <a:p>
                      <a:pPr marL="0" algn="ctr" defTabSz="914400" rtl="0" eaLnBrk="1" latinLnBrk="0" hangingPunct="1"/>
                      <a:r>
                        <a:rPr lang="da-DK" sz="1100" kern="1100" dirty="0">
                          <a:solidFill>
                            <a:srgbClr val="008000"/>
                          </a:solidFill>
                          <a:latin typeface="+mj-lt"/>
                          <a:ea typeface="+mn-ea"/>
                          <a:cs typeface="+mn-cs"/>
                        </a:rPr>
                        <a:t>A</a:t>
                      </a:r>
                    </a:p>
                  </a:txBody>
                  <a:tcPr marL="82172" marR="82172" marT="41086" marB="41086" anchor="ctr">
                    <a:solidFill>
                      <a:schemeClr val="bg1"/>
                    </a:solidFill>
                  </a:tcPr>
                </a:tc>
                <a:tc>
                  <a:txBody>
                    <a:bodyPr/>
                    <a:lstStyle/>
                    <a:p>
                      <a:pPr marL="0" algn="ctr" defTabSz="914400" rtl="0" eaLnBrk="1" latinLnBrk="0" hangingPunct="1"/>
                      <a:r>
                        <a:rPr lang="da-DK" sz="1100" kern="1100" dirty="0">
                          <a:solidFill>
                            <a:srgbClr val="008000"/>
                          </a:solidFill>
                          <a:latin typeface="+mj-lt"/>
                          <a:ea typeface="+mn-ea"/>
                          <a:cs typeface="+mn-cs"/>
                        </a:rPr>
                        <a:t>A</a:t>
                      </a:r>
                    </a:p>
                  </a:txBody>
                  <a:tcPr marL="82172" marR="82172" marT="41086" marB="41086" anchor="ctr">
                    <a:solidFill>
                      <a:schemeClr val="bg1"/>
                    </a:solidFill>
                  </a:tcPr>
                </a:tc>
                <a:extLst>
                  <a:ext uri="{0D108BD9-81ED-4DB2-BD59-A6C34878D82A}">
                    <a16:rowId xmlns:a16="http://schemas.microsoft.com/office/drawing/2014/main" val="2297568057"/>
                  </a:ext>
                </a:extLst>
              </a:tr>
              <a:tr h="238296">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a-DK" sz="1100" b="1" kern="1200" dirty="0">
                          <a:solidFill>
                            <a:sysClr val="windowText" lastClr="000000"/>
                          </a:solidFill>
                          <a:latin typeface="+mj-lt"/>
                          <a:ea typeface="+mn-ea"/>
                          <a:cs typeface="+mn-cs"/>
                        </a:rPr>
                        <a:t>Fundamental Screening</a:t>
                      </a:r>
                    </a:p>
                  </a:txBody>
                  <a:tcPr marL="82172" marR="82172" marT="41086" marB="41086" anchor="ctr">
                    <a:solidFill>
                      <a:schemeClr val="bg1"/>
                    </a:solidFill>
                  </a:tcPr>
                </a:tc>
                <a:tc>
                  <a:txBody>
                    <a:bodyPr/>
                    <a:lstStyle/>
                    <a:p>
                      <a:pPr algn="ctr"/>
                      <a:endParaRPr lang="da-DK" sz="1100" dirty="0">
                        <a:latin typeface="+mj-lt"/>
                      </a:endParaRPr>
                    </a:p>
                  </a:txBody>
                  <a:tcPr marL="82172" marR="82172" marT="41086" marB="41086" anchor="ctr">
                    <a:solidFill>
                      <a:schemeClr val="bg1"/>
                    </a:solidFill>
                  </a:tcPr>
                </a:tc>
                <a:tc>
                  <a:txBody>
                    <a:bodyPr/>
                    <a:lstStyle/>
                    <a:p>
                      <a:pPr marL="0" algn="ctr" defTabSz="914400" rtl="0" eaLnBrk="1" latinLnBrk="0" hangingPunct="1"/>
                      <a:endParaRPr lang="da-DK" sz="1100" kern="1100" dirty="0">
                        <a:solidFill>
                          <a:schemeClr val="accent5">
                            <a:lumMod val="60000"/>
                            <a:lumOff val="40000"/>
                          </a:schemeClr>
                        </a:solidFill>
                        <a:latin typeface="+mj-lt"/>
                        <a:ea typeface="+mn-ea"/>
                        <a:cs typeface="+mn-cs"/>
                      </a:endParaRPr>
                    </a:p>
                  </a:txBody>
                  <a:tcPr marL="82172" marR="82172" marT="41086" marB="41086" anchor="ctr">
                    <a:solidFill>
                      <a:schemeClr val="bg1"/>
                    </a:solidFill>
                  </a:tcPr>
                </a:tc>
                <a:extLst>
                  <a:ext uri="{0D108BD9-81ED-4DB2-BD59-A6C34878D82A}">
                    <a16:rowId xmlns:a16="http://schemas.microsoft.com/office/drawing/2014/main" val="10002"/>
                  </a:ext>
                </a:extLst>
              </a:tr>
              <a:tr h="238296">
                <a:tc>
                  <a:txBody>
                    <a:bodyPr/>
                    <a:lstStyle/>
                    <a:p>
                      <a:r>
                        <a:rPr lang="da-DK" sz="1100" baseline="0" dirty="0">
                          <a:solidFill>
                            <a:sysClr val="windowText" lastClr="000000"/>
                          </a:solidFill>
                          <a:latin typeface="+mj-lt"/>
                          <a:sym typeface="Wingdings" panose="05000000000000000000" pitchFamily="2" charset="2"/>
                        </a:rPr>
                        <a:t>Kvalitet</a:t>
                      </a:r>
                      <a:endParaRPr lang="da-DK" sz="1100" dirty="0">
                        <a:solidFill>
                          <a:sysClr val="windowText" lastClr="000000"/>
                        </a:solidFill>
                        <a:latin typeface="+mj-lt"/>
                      </a:endParaRPr>
                    </a:p>
                  </a:txBody>
                  <a:tcPr marL="82172" marR="82172" marT="41086" marB="41086" anchor="ctr">
                    <a:solidFill>
                      <a:schemeClr val="bg1"/>
                    </a:solidFill>
                  </a:tcPr>
                </a:tc>
                <a:tc>
                  <a:txBody>
                    <a:bodyPr/>
                    <a:lstStyle/>
                    <a:p>
                      <a:pPr algn="ctr"/>
                      <a:r>
                        <a:rPr lang="da-DK" sz="1100" dirty="0">
                          <a:solidFill>
                            <a:srgbClr val="008000"/>
                          </a:solidFill>
                          <a:latin typeface="+mj-lt"/>
                        </a:rPr>
                        <a:t>Høj</a:t>
                      </a:r>
                    </a:p>
                  </a:txBody>
                  <a:tcPr marL="82172" marR="82172" marT="41086" marB="41086" anchor="ctr">
                    <a:solidFill>
                      <a:schemeClr val="bg1"/>
                    </a:solidFill>
                  </a:tcPr>
                </a:tc>
                <a:tc>
                  <a:txBody>
                    <a:bodyPr/>
                    <a:lstStyle/>
                    <a:p>
                      <a:pPr marL="0" algn="ctr" defTabSz="914400" rtl="0" eaLnBrk="1" latinLnBrk="0" hangingPunct="1"/>
                      <a:r>
                        <a:rPr lang="da-DK" sz="1100" kern="1100" dirty="0">
                          <a:solidFill>
                            <a:srgbClr val="FF0000"/>
                          </a:solidFill>
                          <a:latin typeface="+mj-lt"/>
                          <a:ea typeface="+mn-ea"/>
                          <a:cs typeface="+mn-cs"/>
                        </a:rPr>
                        <a:t>Lav</a:t>
                      </a:r>
                    </a:p>
                  </a:txBody>
                  <a:tcPr marL="82172" marR="82172" marT="41086" marB="41086" anchor="ctr">
                    <a:solidFill>
                      <a:schemeClr val="bg1"/>
                    </a:solidFill>
                  </a:tcPr>
                </a:tc>
                <a:extLst>
                  <a:ext uri="{0D108BD9-81ED-4DB2-BD59-A6C34878D82A}">
                    <a16:rowId xmlns:a16="http://schemas.microsoft.com/office/drawing/2014/main" val="10003"/>
                  </a:ext>
                </a:extLst>
              </a:tr>
              <a:tr h="238296">
                <a:tc>
                  <a:txBody>
                    <a:bodyPr/>
                    <a:lstStyle/>
                    <a:p>
                      <a:r>
                        <a:rPr lang="da-DK" sz="1100" baseline="0" dirty="0">
                          <a:solidFill>
                            <a:sysClr val="windowText" lastClr="000000"/>
                          </a:solidFill>
                          <a:latin typeface="+mj-lt"/>
                          <a:sym typeface="Wingdings" panose="05000000000000000000" pitchFamily="2" charset="2"/>
                        </a:rPr>
                        <a:t>Value</a:t>
                      </a:r>
                      <a:endParaRPr lang="da-DK" sz="1100" dirty="0">
                        <a:solidFill>
                          <a:sysClr val="windowText" lastClr="000000"/>
                        </a:solidFill>
                        <a:latin typeface="+mj-lt"/>
                      </a:endParaRPr>
                    </a:p>
                  </a:txBody>
                  <a:tcPr marL="82172" marR="82172" marT="41086" marB="41086" anchor="ctr">
                    <a:solidFill>
                      <a:schemeClr val="bg1"/>
                    </a:solidFill>
                  </a:tcPr>
                </a:tc>
                <a:tc>
                  <a:txBody>
                    <a:bodyPr/>
                    <a:lstStyle/>
                    <a:p>
                      <a:pPr algn="ctr"/>
                      <a:r>
                        <a:rPr lang="da-DK" sz="1100" dirty="0">
                          <a:solidFill>
                            <a:schemeClr val="accent5">
                              <a:lumMod val="60000"/>
                              <a:lumOff val="40000"/>
                            </a:schemeClr>
                          </a:solidFill>
                          <a:latin typeface="+mj-lt"/>
                        </a:rPr>
                        <a:t>Fair</a:t>
                      </a:r>
                    </a:p>
                  </a:txBody>
                  <a:tcPr marL="82172" marR="82172" marT="41086" marB="41086" anchor="ctr">
                    <a:solidFill>
                      <a:schemeClr val="bg1"/>
                    </a:solidFill>
                  </a:tcPr>
                </a:tc>
                <a:tc>
                  <a:txBody>
                    <a:bodyPr/>
                    <a:lstStyle/>
                    <a:p>
                      <a:pPr marL="0" algn="ctr" defTabSz="914400" rtl="0" eaLnBrk="1" latinLnBrk="0" hangingPunct="1"/>
                      <a:r>
                        <a:rPr lang="da-DK" sz="1100" kern="1100" dirty="0">
                          <a:solidFill>
                            <a:srgbClr val="008000"/>
                          </a:solidFill>
                          <a:latin typeface="+mj-lt"/>
                          <a:ea typeface="+mn-ea"/>
                          <a:cs typeface="+mn-cs"/>
                        </a:rPr>
                        <a:t>God</a:t>
                      </a:r>
                    </a:p>
                  </a:txBody>
                  <a:tcPr marL="82172" marR="82172" marT="41086" marB="41086" anchor="ctr">
                    <a:solidFill>
                      <a:schemeClr val="bg1"/>
                    </a:solidFill>
                  </a:tcPr>
                </a:tc>
                <a:extLst>
                  <a:ext uri="{0D108BD9-81ED-4DB2-BD59-A6C34878D82A}">
                    <a16:rowId xmlns:a16="http://schemas.microsoft.com/office/drawing/2014/main" val="10004"/>
                  </a:ext>
                </a:extLst>
              </a:tr>
              <a:tr h="238296">
                <a:tc>
                  <a:txBody>
                    <a:bodyPr/>
                    <a:lstStyle/>
                    <a:p>
                      <a:r>
                        <a:rPr lang="da-DK" sz="1100" baseline="0" dirty="0">
                          <a:solidFill>
                            <a:sysClr val="windowText" lastClr="000000"/>
                          </a:solidFill>
                          <a:latin typeface="+mj-lt"/>
                          <a:sym typeface="Wingdings" panose="05000000000000000000" pitchFamily="2" charset="2"/>
                        </a:rPr>
                        <a:t>Vækst</a:t>
                      </a:r>
                      <a:endParaRPr lang="da-DK" sz="1100" dirty="0">
                        <a:solidFill>
                          <a:sysClr val="windowText" lastClr="000000"/>
                        </a:solidFill>
                        <a:latin typeface="+mj-lt"/>
                      </a:endParaRPr>
                    </a:p>
                  </a:txBody>
                  <a:tcPr marL="82172" marR="82172" marT="41086" marB="41086" anchor="ctr">
                    <a:solidFill>
                      <a:schemeClr val="bg1"/>
                    </a:solidFill>
                  </a:tcPr>
                </a:tc>
                <a:tc>
                  <a:txBody>
                    <a:bodyPr/>
                    <a:lstStyle/>
                    <a:p>
                      <a:pPr algn="ctr"/>
                      <a:r>
                        <a:rPr lang="da-DK" sz="1100" dirty="0">
                          <a:solidFill>
                            <a:srgbClr val="008000"/>
                          </a:solidFill>
                          <a:latin typeface="+mj-lt"/>
                        </a:rPr>
                        <a:t>Høj</a:t>
                      </a:r>
                    </a:p>
                  </a:txBody>
                  <a:tcPr marL="82172" marR="82172" marT="41086" marB="41086" anchor="ctr">
                    <a:solidFill>
                      <a:schemeClr val="bg1"/>
                    </a:solidFill>
                  </a:tcPr>
                </a:tc>
                <a:tc>
                  <a:txBody>
                    <a:bodyPr/>
                    <a:lstStyle/>
                    <a:p>
                      <a:pPr marL="0" algn="ctr" defTabSz="914400" rtl="0" eaLnBrk="1" latinLnBrk="0" hangingPunct="1"/>
                      <a:r>
                        <a:rPr lang="da-DK" sz="1100" kern="1100" dirty="0">
                          <a:solidFill>
                            <a:srgbClr val="FF0000"/>
                          </a:solidFill>
                          <a:latin typeface="+mj-lt"/>
                          <a:ea typeface="+mn-ea"/>
                          <a:cs typeface="+mn-cs"/>
                        </a:rPr>
                        <a:t>Lav</a:t>
                      </a:r>
                    </a:p>
                  </a:txBody>
                  <a:tcPr marL="82172" marR="82172" marT="41086" marB="41086" anchor="ctr">
                    <a:solidFill>
                      <a:schemeClr val="bg1"/>
                    </a:solidFill>
                  </a:tcPr>
                </a:tc>
                <a:extLst>
                  <a:ext uri="{0D108BD9-81ED-4DB2-BD59-A6C34878D82A}">
                    <a16:rowId xmlns:a16="http://schemas.microsoft.com/office/drawing/2014/main" val="10005"/>
                  </a:ext>
                </a:extLst>
              </a:tr>
              <a:tr h="238296">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a-DK" sz="1100" b="1" kern="1200" dirty="0">
                          <a:solidFill>
                            <a:sysClr val="windowText" lastClr="000000"/>
                          </a:solidFill>
                          <a:latin typeface="+mj-lt"/>
                          <a:ea typeface="+mn-ea"/>
                          <a:cs typeface="+mn-cs"/>
                        </a:rPr>
                        <a:t>Fundamental Analyse</a:t>
                      </a:r>
                    </a:p>
                  </a:txBody>
                  <a:tcPr marL="82172" marR="82172" marT="41086" marB="41086" anchor="ctr">
                    <a:solidFill>
                      <a:schemeClr val="bg1"/>
                    </a:solidFill>
                  </a:tcPr>
                </a:tc>
                <a:tc>
                  <a:txBody>
                    <a:bodyPr/>
                    <a:lstStyle/>
                    <a:p>
                      <a:pPr algn="ctr"/>
                      <a:endParaRPr lang="da-DK" sz="1100" dirty="0">
                        <a:solidFill>
                          <a:schemeClr val="accent5">
                            <a:lumMod val="60000"/>
                            <a:lumOff val="40000"/>
                          </a:schemeClr>
                        </a:solidFill>
                        <a:latin typeface="+mj-lt"/>
                      </a:endParaRPr>
                    </a:p>
                  </a:txBody>
                  <a:tcPr marL="82172" marR="82172" marT="41086" marB="41086" anchor="ctr">
                    <a:solidFill>
                      <a:schemeClr val="bg1"/>
                    </a:solidFill>
                  </a:tcPr>
                </a:tc>
                <a:tc>
                  <a:txBody>
                    <a:bodyPr/>
                    <a:lstStyle/>
                    <a:p>
                      <a:pPr marL="0" algn="ctr" defTabSz="914400" rtl="0" eaLnBrk="1" latinLnBrk="0" hangingPunct="1"/>
                      <a:endParaRPr lang="da-DK" sz="1100" kern="1100" dirty="0">
                        <a:solidFill>
                          <a:schemeClr val="accent5">
                            <a:lumMod val="60000"/>
                            <a:lumOff val="40000"/>
                          </a:schemeClr>
                        </a:solidFill>
                        <a:latin typeface="+mj-lt"/>
                        <a:ea typeface="+mn-ea"/>
                        <a:cs typeface="+mn-cs"/>
                      </a:endParaRPr>
                    </a:p>
                  </a:txBody>
                  <a:tcPr marL="82172" marR="82172" marT="41086" marB="41086" anchor="ctr">
                    <a:solidFill>
                      <a:schemeClr val="bg1"/>
                    </a:solidFill>
                  </a:tcPr>
                </a:tc>
                <a:extLst>
                  <a:ext uri="{0D108BD9-81ED-4DB2-BD59-A6C34878D82A}">
                    <a16:rowId xmlns:a16="http://schemas.microsoft.com/office/drawing/2014/main" val="10006"/>
                  </a:ext>
                </a:extLst>
              </a:tr>
              <a:tr h="238296">
                <a:tc>
                  <a:txBody>
                    <a:bodyPr/>
                    <a:lstStyle/>
                    <a:p>
                      <a:r>
                        <a:rPr lang="da-DK" sz="1100" baseline="0" dirty="0">
                          <a:solidFill>
                            <a:sysClr val="windowText" lastClr="000000"/>
                          </a:solidFill>
                          <a:latin typeface="+mj-lt"/>
                          <a:sym typeface="Wingdings" panose="05000000000000000000" pitchFamily="2" charset="2"/>
                        </a:rPr>
                        <a:t>Forståelig forretningsmodel</a:t>
                      </a:r>
                      <a:endParaRPr lang="da-DK" sz="1100" dirty="0">
                        <a:solidFill>
                          <a:sysClr val="windowText" lastClr="000000"/>
                        </a:solidFill>
                        <a:latin typeface="+mj-lt"/>
                      </a:endParaRPr>
                    </a:p>
                  </a:txBody>
                  <a:tcPr marL="82172" marR="82172" marT="41086" marB="41086" anchor="ctr">
                    <a:solidFill>
                      <a:schemeClr val="bg1"/>
                    </a:solidFill>
                  </a:tcPr>
                </a:tc>
                <a:tc>
                  <a:txBody>
                    <a:bodyPr/>
                    <a:lstStyle/>
                    <a:p>
                      <a:pPr algn="ctr"/>
                      <a:r>
                        <a:rPr lang="da-DK" sz="1100" kern="1100" dirty="0">
                          <a:solidFill>
                            <a:srgbClr val="008000"/>
                          </a:solidFill>
                          <a:latin typeface="+mn-lt"/>
                          <a:ea typeface="+mn-ea"/>
                          <a:cs typeface="+mn-cs"/>
                        </a:rPr>
                        <a:t>Ja</a:t>
                      </a:r>
                    </a:p>
                  </a:txBody>
                  <a:tcPr marL="82172" marR="82172" marT="41086" marB="41086" anchor="ctr">
                    <a:solidFill>
                      <a:schemeClr val="bg1"/>
                    </a:solidFill>
                  </a:tcPr>
                </a:tc>
                <a:tc>
                  <a:txBody>
                    <a:bodyPr/>
                    <a:lstStyle/>
                    <a:p>
                      <a:pPr marL="0" algn="ctr" defTabSz="914400" rtl="0" eaLnBrk="1" latinLnBrk="0" hangingPunct="1"/>
                      <a:r>
                        <a:rPr lang="da-DK" sz="1100" kern="1100" dirty="0">
                          <a:solidFill>
                            <a:schemeClr val="accent5">
                              <a:lumMod val="60000"/>
                              <a:lumOff val="40000"/>
                            </a:schemeClr>
                          </a:solidFill>
                          <a:latin typeface="+mn-lt"/>
                          <a:ea typeface="+mn-ea"/>
                          <a:cs typeface="+mn-cs"/>
                        </a:rPr>
                        <a:t>Middel</a:t>
                      </a:r>
                    </a:p>
                  </a:txBody>
                  <a:tcPr marL="82172" marR="82172" marT="41086" marB="41086" anchor="ctr">
                    <a:solidFill>
                      <a:schemeClr val="bg1"/>
                    </a:solidFill>
                  </a:tcPr>
                </a:tc>
                <a:extLst>
                  <a:ext uri="{0D108BD9-81ED-4DB2-BD59-A6C34878D82A}">
                    <a16:rowId xmlns:a16="http://schemas.microsoft.com/office/drawing/2014/main" val="10007"/>
                  </a:ext>
                </a:extLst>
              </a:tr>
              <a:tr h="238296">
                <a:tc>
                  <a:txBody>
                    <a:bodyPr/>
                    <a:lstStyle/>
                    <a:p>
                      <a:r>
                        <a:rPr lang="da-DK" sz="1100" baseline="0" dirty="0">
                          <a:solidFill>
                            <a:sysClr val="windowText" lastClr="000000"/>
                          </a:solidFill>
                          <a:latin typeface="+mj-lt"/>
                          <a:sym typeface="Wingdings" panose="05000000000000000000" pitchFamily="2" charset="2"/>
                        </a:rPr>
                        <a:t>Oligolistisk branche</a:t>
                      </a:r>
                      <a:endParaRPr lang="da-DK" sz="1100" dirty="0">
                        <a:solidFill>
                          <a:sysClr val="windowText" lastClr="000000"/>
                        </a:solidFill>
                        <a:latin typeface="+mj-lt"/>
                      </a:endParaRPr>
                    </a:p>
                  </a:txBody>
                  <a:tcPr marL="82172" marR="82172" marT="41086" marB="41086" anchor="ctr">
                    <a:solidFill>
                      <a:schemeClr val="bg1"/>
                    </a:solidFill>
                  </a:tcPr>
                </a:tc>
                <a:tc>
                  <a:txBody>
                    <a:bodyPr/>
                    <a:lstStyle/>
                    <a:p>
                      <a:pPr marL="0" algn="ctr" defTabSz="914400" rtl="0" eaLnBrk="1" latinLnBrk="0" hangingPunct="1"/>
                      <a:r>
                        <a:rPr lang="da-DK" sz="1100" kern="1100" dirty="0">
                          <a:solidFill>
                            <a:srgbClr val="008000"/>
                          </a:solidFill>
                          <a:latin typeface="+mn-lt"/>
                          <a:ea typeface="+mn-ea"/>
                          <a:cs typeface="+mn-cs"/>
                        </a:rPr>
                        <a:t>Ja</a:t>
                      </a:r>
                    </a:p>
                  </a:txBody>
                  <a:tcPr marL="82172" marR="82172" marT="41086" marB="41086"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kern="1100" dirty="0">
                          <a:solidFill>
                            <a:srgbClr val="FF0000"/>
                          </a:solidFill>
                          <a:latin typeface="+mn-lt"/>
                          <a:ea typeface="+mn-ea"/>
                          <a:cs typeface="+mn-cs"/>
                        </a:rPr>
                        <a:t>Nej</a:t>
                      </a:r>
                    </a:p>
                  </a:txBody>
                  <a:tcPr marL="82172" marR="82172" marT="41086" marB="41086" anchor="ctr">
                    <a:solidFill>
                      <a:schemeClr val="bg1"/>
                    </a:solidFill>
                  </a:tcPr>
                </a:tc>
                <a:extLst>
                  <a:ext uri="{0D108BD9-81ED-4DB2-BD59-A6C34878D82A}">
                    <a16:rowId xmlns:a16="http://schemas.microsoft.com/office/drawing/2014/main" val="10008"/>
                  </a:ext>
                </a:extLst>
              </a:tr>
              <a:tr h="238296">
                <a:tc>
                  <a:txBody>
                    <a:bodyPr/>
                    <a:lstStyle/>
                    <a:p>
                      <a:r>
                        <a:rPr lang="da-DK" sz="1100" dirty="0">
                          <a:solidFill>
                            <a:sysClr val="windowText" lastClr="000000"/>
                          </a:solidFill>
                          <a:latin typeface="+mj-lt"/>
                          <a:sym typeface="Wingdings" panose="05000000000000000000" pitchFamily="2" charset="2"/>
                        </a:rPr>
                        <a:t>Netværkseffekter</a:t>
                      </a:r>
                      <a:endParaRPr lang="da-DK" sz="1100" dirty="0">
                        <a:solidFill>
                          <a:sysClr val="windowText" lastClr="000000"/>
                        </a:solidFill>
                        <a:latin typeface="+mj-lt"/>
                      </a:endParaRPr>
                    </a:p>
                  </a:txBody>
                  <a:tcPr marL="82172" marR="82172" marT="41086" marB="41086" anchor="ctr">
                    <a:solidFill>
                      <a:schemeClr val="bg1"/>
                    </a:solidFill>
                  </a:tcPr>
                </a:tc>
                <a:tc>
                  <a:txBody>
                    <a:bodyPr/>
                    <a:lstStyle/>
                    <a:p>
                      <a:pPr marL="0" algn="ctr" defTabSz="914400" rtl="0" eaLnBrk="1" latinLnBrk="0" hangingPunct="1"/>
                      <a:r>
                        <a:rPr lang="da-DK" sz="1100" kern="1100" dirty="0">
                          <a:solidFill>
                            <a:srgbClr val="008000"/>
                          </a:solidFill>
                          <a:latin typeface="+mn-lt"/>
                          <a:ea typeface="+mn-ea"/>
                          <a:cs typeface="+mn-cs"/>
                        </a:rPr>
                        <a:t>Ja</a:t>
                      </a:r>
                    </a:p>
                  </a:txBody>
                  <a:tcPr marL="82172" marR="82172" marT="41086" marB="41086"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kern="1100" dirty="0">
                          <a:solidFill>
                            <a:srgbClr val="FF0000"/>
                          </a:solidFill>
                          <a:latin typeface="+mn-lt"/>
                          <a:ea typeface="+mn-ea"/>
                          <a:cs typeface="+mn-cs"/>
                        </a:rPr>
                        <a:t>Nej</a:t>
                      </a:r>
                    </a:p>
                  </a:txBody>
                  <a:tcPr marL="82172" marR="82172" marT="41086" marB="41086" anchor="ctr">
                    <a:solidFill>
                      <a:schemeClr val="bg1"/>
                    </a:solidFill>
                  </a:tcPr>
                </a:tc>
                <a:extLst>
                  <a:ext uri="{0D108BD9-81ED-4DB2-BD59-A6C34878D82A}">
                    <a16:rowId xmlns:a16="http://schemas.microsoft.com/office/drawing/2014/main" val="10009"/>
                  </a:ext>
                </a:extLst>
              </a:tr>
              <a:tr h="238296">
                <a:tc>
                  <a:txBody>
                    <a:bodyPr/>
                    <a:lstStyle/>
                    <a:p>
                      <a:r>
                        <a:rPr lang="da-DK" sz="1100" dirty="0">
                          <a:solidFill>
                            <a:sysClr val="windowText" lastClr="000000"/>
                          </a:solidFill>
                          <a:latin typeface="+mj-lt"/>
                        </a:rPr>
                        <a:t>R&amp;D investering</a:t>
                      </a:r>
                    </a:p>
                  </a:txBody>
                  <a:tcPr marL="82172" marR="82172" marT="41086" marB="41086" anchor="ctr">
                    <a:solidFill>
                      <a:schemeClr val="bg1"/>
                    </a:solidFill>
                  </a:tcPr>
                </a:tc>
                <a:tc>
                  <a:txBody>
                    <a:bodyPr/>
                    <a:lstStyle/>
                    <a:p>
                      <a:pPr algn="ctr"/>
                      <a:r>
                        <a:rPr lang="da-DK" sz="1100" dirty="0">
                          <a:solidFill>
                            <a:srgbClr val="FF0000"/>
                          </a:solidFill>
                          <a:latin typeface="+mj-lt"/>
                        </a:rPr>
                        <a:t>Lav</a:t>
                      </a:r>
                    </a:p>
                  </a:txBody>
                  <a:tcPr marL="82172" marR="82172" marT="41086" marB="41086"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kern="1100" dirty="0">
                          <a:solidFill>
                            <a:srgbClr val="FF0000"/>
                          </a:solidFill>
                          <a:latin typeface="+mn-lt"/>
                          <a:ea typeface="+mn-ea"/>
                          <a:cs typeface="+mn-cs"/>
                        </a:rPr>
                        <a:t>Lav</a:t>
                      </a:r>
                    </a:p>
                  </a:txBody>
                  <a:tcPr marL="82172" marR="82172" marT="41086" marB="41086" anchor="ctr">
                    <a:solidFill>
                      <a:schemeClr val="bg1"/>
                    </a:solidFill>
                  </a:tcPr>
                </a:tc>
                <a:extLst>
                  <a:ext uri="{0D108BD9-81ED-4DB2-BD59-A6C34878D82A}">
                    <a16:rowId xmlns:a16="http://schemas.microsoft.com/office/drawing/2014/main" val="4271694796"/>
                  </a:ext>
                </a:extLst>
              </a:tr>
              <a:tr h="238296">
                <a:tc>
                  <a:txBody>
                    <a:bodyPr/>
                    <a:lstStyle/>
                    <a:p>
                      <a:r>
                        <a:rPr lang="da-DK" sz="1100" dirty="0">
                          <a:solidFill>
                            <a:sysClr val="windowText" lastClr="000000"/>
                          </a:solidFill>
                          <a:latin typeface="+mj-lt"/>
                        </a:rPr>
                        <a:t>Stærk ledelse</a:t>
                      </a:r>
                    </a:p>
                  </a:txBody>
                  <a:tcPr marL="82172" marR="82172" marT="41086" marB="41086"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kern="1100" dirty="0">
                          <a:solidFill>
                            <a:srgbClr val="008000"/>
                          </a:solidFill>
                          <a:latin typeface="+mn-lt"/>
                          <a:ea typeface="+mn-ea"/>
                          <a:cs typeface="+mn-cs"/>
                        </a:rPr>
                        <a:t>Ja</a:t>
                      </a:r>
                    </a:p>
                  </a:txBody>
                  <a:tcPr marL="82172" marR="82172" marT="41086" marB="41086" anchor="ctr">
                    <a:solidFill>
                      <a:schemeClr val="bg1"/>
                    </a:solidFill>
                  </a:tcPr>
                </a:tc>
                <a:tc>
                  <a:txBody>
                    <a:bodyPr/>
                    <a:lstStyle/>
                    <a:p>
                      <a:pPr marL="0" algn="ctr" defTabSz="914400" rtl="0" eaLnBrk="1" latinLnBrk="0" hangingPunct="1"/>
                      <a:r>
                        <a:rPr lang="da-DK" sz="1100" kern="1100" dirty="0">
                          <a:solidFill>
                            <a:schemeClr val="accent5">
                              <a:lumMod val="60000"/>
                              <a:lumOff val="40000"/>
                            </a:schemeClr>
                          </a:solidFill>
                          <a:latin typeface="+mj-lt"/>
                          <a:ea typeface="+mn-ea"/>
                          <a:cs typeface="+mn-cs"/>
                        </a:rPr>
                        <a:t>Middel</a:t>
                      </a:r>
                    </a:p>
                  </a:txBody>
                  <a:tcPr marL="82172" marR="82172" marT="41086" marB="41086" anchor="ctr">
                    <a:solidFill>
                      <a:schemeClr val="bg1"/>
                    </a:solidFill>
                  </a:tcPr>
                </a:tc>
                <a:extLst>
                  <a:ext uri="{0D108BD9-81ED-4DB2-BD59-A6C34878D82A}">
                    <a16:rowId xmlns:a16="http://schemas.microsoft.com/office/drawing/2014/main" val="1137029341"/>
                  </a:ext>
                </a:extLst>
              </a:tr>
              <a:tr h="238296">
                <a:tc>
                  <a:txBody>
                    <a:bodyPr/>
                    <a:lstStyle/>
                    <a:p>
                      <a:r>
                        <a:rPr lang="da-DK" sz="1100" b="1" dirty="0">
                          <a:solidFill>
                            <a:sysClr val="windowText" lastClr="000000"/>
                          </a:solidFill>
                          <a:latin typeface="+mj-lt"/>
                        </a:rPr>
                        <a:t>Compounder</a:t>
                      </a:r>
                    </a:p>
                  </a:txBody>
                  <a:tcPr marL="82172" marR="82172" marT="41086" marB="41086" anchor="ctr">
                    <a:solidFill>
                      <a:schemeClr val="bg1"/>
                    </a:solidFill>
                  </a:tcPr>
                </a:tc>
                <a:tc>
                  <a:txBody>
                    <a:bodyPr/>
                    <a:lstStyle/>
                    <a:p>
                      <a:pPr algn="ctr"/>
                      <a:r>
                        <a:rPr lang="da-DK" sz="1100" dirty="0">
                          <a:latin typeface="+mj-lt"/>
                        </a:rPr>
                        <a:t>Ja</a:t>
                      </a:r>
                    </a:p>
                  </a:txBody>
                  <a:tcPr marL="82172" marR="82172" marT="41086" marB="41086" anchor="ctr">
                    <a:solidFill>
                      <a:schemeClr val="bg1"/>
                    </a:solidFill>
                  </a:tcPr>
                </a:tc>
                <a:tc>
                  <a:txBody>
                    <a:bodyPr/>
                    <a:lstStyle/>
                    <a:p>
                      <a:pPr marL="0" algn="ctr" defTabSz="914400" rtl="0" eaLnBrk="1" latinLnBrk="0" hangingPunct="1"/>
                      <a:r>
                        <a:rPr lang="da-DK" sz="1100" b="1" kern="1100" dirty="0">
                          <a:solidFill>
                            <a:schemeClr val="tx1"/>
                          </a:solidFill>
                          <a:latin typeface="+mj-lt"/>
                          <a:ea typeface="+mn-ea"/>
                          <a:cs typeface="+mn-cs"/>
                        </a:rPr>
                        <a:t>Nej</a:t>
                      </a:r>
                    </a:p>
                  </a:txBody>
                  <a:tcPr marL="82172" marR="82172" marT="41086" marB="41086" anchor="ctr">
                    <a:solidFill>
                      <a:schemeClr val="bg1"/>
                    </a:solidFill>
                  </a:tcPr>
                </a:tc>
                <a:extLst>
                  <a:ext uri="{0D108BD9-81ED-4DB2-BD59-A6C34878D82A}">
                    <a16:rowId xmlns:a16="http://schemas.microsoft.com/office/drawing/2014/main" val="10010"/>
                  </a:ext>
                </a:extLst>
              </a:tr>
            </a:tbl>
          </a:graphicData>
        </a:graphic>
      </p:graphicFrame>
      <p:sp>
        <p:nvSpPr>
          <p:cNvPr id="20" name="Rektangel 19">
            <a:extLst>
              <a:ext uri="{FF2B5EF4-FFF2-40B4-BE49-F238E27FC236}">
                <a16:creationId xmlns:a16="http://schemas.microsoft.com/office/drawing/2014/main" id="{24A7D4A7-B301-4E0B-F192-1F989EEA184C}"/>
              </a:ext>
            </a:extLst>
          </p:cNvPr>
          <p:cNvSpPr/>
          <p:nvPr/>
        </p:nvSpPr>
        <p:spPr>
          <a:xfrm>
            <a:off x="3428642" y="1632293"/>
            <a:ext cx="1379994" cy="654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a-DK" sz="1600" b="0" dirty="0" err="1"/>
          </a:p>
        </p:txBody>
      </p:sp>
      <p:sp>
        <p:nvSpPr>
          <p:cNvPr id="21" name="Rektangel 20">
            <a:extLst>
              <a:ext uri="{FF2B5EF4-FFF2-40B4-BE49-F238E27FC236}">
                <a16:creationId xmlns:a16="http://schemas.microsoft.com/office/drawing/2014/main" id="{22AEADB2-B0F6-220B-56C4-30DFE895BD70}"/>
              </a:ext>
            </a:extLst>
          </p:cNvPr>
          <p:cNvSpPr/>
          <p:nvPr/>
        </p:nvSpPr>
        <p:spPr>
          <a:xfrm>
            <a:off x="4892872" y="1632293"/>
            <a:ext cx="1379994" cy="654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a-DK" sz="1600" b="0" dirty="0" err="1"/>
          </a:p>
        </p:txBody>
      </p:sp>
      <p:pic>
        <p:nvPicPr>
          <p:cNvPr id="22" name="Billede 21">
            <a:extLst>
              <a:ext uri="{FF2B5EF4-FFF2-40B4-BE49-F238E27FC236}">
                <a16:creationId xmlns:a16="http://schemas.microsoft.com/office/drawing/2014/main" id="{053CDA64-D29A-E897-EA66-DEF78C9A667D}"/>
              </a:ext>
            </a:extLst>
          </p:cNvPr>
          <p:cNvPicPr>
            <a:picLocks/>
          </p:cNvPicPr>
          <p:nvPr/>
        </p:nvPicPr>
        <p:blipFill>
          <a:blip r:embed="rId3"/>
          <a:stretch>
            <a:fillRect/>
          </a:stretch>
        </p:blipFill>
        <p:spPr>
          <a:xfrm>
            <a:off x="3534100" y="1769281"/>
            <a:ext cx="1169077" cy="402286"/>
          </a:xfrm>
          <a:prstGeom prst="rect">
            <a:avLst/>
          </a:prstGeom>
        </p:spPr>
      </p:pic>
      <p:pic>
        <p:nvPicPr>
          <p:cNvPr id="23" name="Billede 22">
            <a:extLst>
              <a:ext uri="{FF2B5EF4-FFF2-40B4-BE49-F238E27FC236}">
                <a16:creationId xmlns:a16="http://schemas.microsoft.com/office/drawing/2014/main" id="{42A751DC-8BCD-ECBF-C68E-1149A38F36B5}"/>
              </a:ext>
            </a:extLst>
          </p:cNvPr>
          <p:cNvPicPr>
            <a:picLocks noChangeAspect="1"/>
          </p:cNvPicPr>
          <p:nvPr/>
        </p:nvPicPr>
        <p:blipFill>
          <a:blip r:embed="rId4"/>
          <a:stretch>
            <a:fillRect/>
          </a:stretch>
        </p:blipFill>
        <p:spPr>
          <a:xfrm>
            <a:off x="5137080" y="1676299"/>
            <a:ext cx="817143" cy="531143"/>
          </a:xfrm>
          <a:prstGeom prst="rect">
            <a:avLst/>
          </a:prstGeom>
        </p:spPr>
      </p:pic>
      <p:sp>
        <p:nvSpPr>
          <p:cNvPr id="24" name="Rektangel 23">
            <a:extLst>
              <a:ext uri="{FF2B5EF4-FFF2-40B4-BE49-F238E27FC236}">
                <a16:creationId xmlns:a16="http://schemas.microsoft.com/office/drawing/2014/main" id="{BBB7F78A-B8A8-F149-9352-0D779A780177}"/>
              </a:ext>
            </a:extLst>
          </p:cNvPr>
          <p:cNvSpPr/>
          <p:nvPr/>
        </p:nvSpPr>
        <p:spPr>
          <a:xfrm>
            <a:off x="6747481" y="1539270"/>
            <a:ext cx="4723049" cy="2544022"/>
          </a:xfrm>
          <a:prstGeom prst="rect">
            <a:avLst/>
          </a:prstGeom>
          <a:solidFill>
            <a:srgbClr val="DE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a-DK" sz="1100" b="0" i="1" dirty="0">
              <a:solidFill>
                <a:schemeClr val="tx1"/>
              </a:solidFill>
            </a:endParaRPr>
          </a:p>
          <a:p>
            <a:pPr algn="ctr">
              <a:buNone/>
            </a:pPr>
            <a:r>
              <a:rPr lang="da-DK" sz="1100" b="0" i="1" dirty="0">
                <a:solidFill>
                  <a:schemeClr val="tx1"/>
                </a:solidFill>
              </a:rPr>
              <a:t>Visa </a:t>
            </a:r>
            <a:r>
              <a:rPr lang="da-DK" sz="1100" i="1" dirty="0">
                <a:solidFill>
                  <a:schemeClr val="tx1"/>
                </a:solidFill>
              </a:rPr>
              <a:t>driver et af verdens største betalingsnetværk. Forretningsmodellen er simpel. Visa forbinder købere med sælgere og modtager en betaling for hver transaktion, som deres netværk håndterer. Branchen er kendetegnet ved et duopol mellem Visa og Mastercard, og det er noget nær umuligt at komme ind som ny spiller pga. de store positive netværkseffekter, Visa og Mastercard oplever. Visa bruger ikke mange penge på R&amp;D, men det skyldes i bund og grund, at de står så stærkt, at de ikke har behov for det. Visa har fortsat gode vækstmuligheder, da der fortsat er en stor mængde kontantbetalinger, som skal konverteres til kort. Samtidig generer Visa meget store afkast på sin investerede kapital givet selskabets enorme pricing power. Visa er, hvad vi vil betegne som en ”compounder”.</a:t>
            </a:r>
            <a:endParaRPr lang="da-DK" sz="1100" b="0" i="1" dirty="0">
              <a:solidFill>
                <a:schemeClr val="tx1"/>
              </a:solidFill>
            </a:endParaRPr>
          </a:p>
        </p:txBody>
      </p:sp>
      <p:sp>
        <p:nvSpPr>
          <p:cNvPr id="25" name="Rektangel 24">
            <a:extLst>
              <a:ext uri="{FF2B5EF4-FFF2-40B4-BE49-F238E27FC236}">
                <a16:creationId xmlns:a16="http://schemas.microsoft.com/office/drawing/2014/main" id="{D63D1AA6-F280-7F3F-773E-84E794FBD6B8}"/>
              </a:ext>
            </a:extLst>
          </p:cNvPr>
          <p:cNvSpPr/>
          <p:nvPr/>
        </p:nvSpPr>
        <p:spPr>
          <a:xfrm>
            <a:off x="6742787" y="4338377"/>
            <a:ext cx="4723050" cy="1641688"/>
          </a:xfrm>
          <a:prstGeom prst="rect">
            <a:avLst/>
          </a:prstGeom>
          <a:solidFill>
            <a:srgbClr val="DE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a-DK" sz="1100" b="0" i="1" dirty="0">
              <a:solidFill>
                <a:schemeClr val="tx1"/>
              </a:solidFill>
            </a:endParaRPr>
          </a:p>
          <a:p>
            <a:pPr algn="ctr">
              <a:buNone/>
            </a:pPr>
            <a:endParaRPr lang="da-DK" sz="1100" i="1" dirty="0">
              <a:solidFill>
                <a:schemeClr val="tx1"/>
              </a:solidFill>
            </a:endParaRPr>
          </a:p>
          <a:p>
            <a:pPr algn="ctr">
              <a:buNone/>
            </a:pPr>
            <a:r>
              <a:rPr lang="da-DK" sz="1100" b="0" i="1" dirty="0">
                <a:solidFill>
                  <a:schemeClr val="tx1"/>
                </a:solidFill>
              </a:rPr>
              <a:t>Citigroup er et globalt finansselskab, som driver bankaktivitet for både private og virksomheder. Citigroup er i en branche med mange spillere, hvor det er svært at differentiere sig selv. Det medfører intens konkurrence med stor cyklikalitet</a:t>
            </a:r>
            <a:r>
              <a:rPr lang="da-DK" sz="1100" i="1" dirty="0">
                <a:solidFill>
                  <a:schemeClr val="tx1"/>
                </a:solidFill>
              </a:rPr>
              <a:t> i indtjeningen og en lav grad af vækst. Aktien handler billigt på nøgletal, men vi ser ingen udsigter til strukturel forbedring. Citigroup er i vores optik ikke en ”compounder”.</a:t>
            </a:r>
            <a:endParaRPr lang="da-DK" sz="1100" b="0" i="1" dirty="0">
              <a:solidFill>
                <a:schemeClr val="tx1"/>
              </a:solidFill>
            </a:endParaRPr>
          </a:p>
        </p:txBody>
      </p:sp>
      <p:sp>
        <p:nvSpPr>
          <p:cNvPr id="26" name="Rektangel 25">
            <a:extLst>
              <a:ext uri="{FF2B5EF4-FFF2-40B4-BE49-F238E27FC236}">
                <a16:creationId xmlns:a16="http://schemas.microsoft.com/office/drawing/2014/main" id="{1C5352D8-7E92-049A-2041-CCC451DC6F54}"/>
              </a:ext>
            </a:extLst>
          </p:cNvPr>
          <p:cNvSpPr/>
          <p:nvPr/>
        </p:nvSpPr>
        <p:spPr>
          <a:xfrm>
            <a:off x="6898532" y="1614246"/>
            <a:ext cx="4403210" cy="312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a-DK" sz="1600" b="0" dirty="0" err="1"/>
          </a:p>
        </p:txBody>
      </p:sp>
      <p:pic>
        <p:nvPicPr>
          <p:cNvPr id="27" name="Billede 26">
            <a:extLst>
              <a:ext uri="{FF2B5EF4-FFF2-40B4-BE49-F238E27FC236}">
                <a16:creationId xmlns:a16="http://schemas.microsoft.com/office/drawing/2014/main" id="{2CA60FBB-A12B-4E97-F809-0A89398D898D}"/>
              </a:ext>
            </a:extLst>
          </p:cNvPr>
          <p:cNvPicPr>
            <a:picLocks noChangeAspect="1"/>
          </p:cNvPicPr>
          <p:nvPr/>
        </p:nvPicPr>
        <p:blipFill>
          <a:blip r:embed="rId3"/>
          <a:stretch>
            <a:fillRect/>
          </a:stretch>
        </p:blipFill>
        <p:spPr>
          <a:xfrm>
            <a:off x="8702142" y="1614246"/>
            <a:ext cx="795990" cy="301384"/>
          </a:xfrm>
          <a:prstGeom prst="rect">
            <a:avLst/>
          </a:prstGeom>
        </p:spPr>
      </p:pic>
      <p:sp>
        <p:nvSpPr>
          <p:cNvPr id="28" name="Rektangel 27">
            <a:extLst>
              <a:ext uri="{FF2B5EF4-FFF2-40B4-BE49-F238E27FC236}">
                <a16:creationId xmlns:a16="http://schemas.microsoft.com/office/drawing/2014/main" id="{215438CB-8808-BC00-5D6B-E495B4A29D1B}"/>
              </a:ext>
            </a:extLst>
          </p:cNvPr>
          <p:cNvSpPr/>
          <p:nvPr/>
        </p:nvSpPr>
        <p:spPr>
          <a:xfrm>
            <a:off x="6902705" y="4410387"/>
            <a:ext cx="4403210" cy="312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a-DK" sz="1600" b="0" dirty="0" err="1"/>
          </a:p>
        </p:txBody>
      </p:sp>
      <p:pic>
        <p:nvPicPr>
          <p:cNvPr id="29" name="Billede 28">
            <a:extLst>
              <a:ext uri="{FF2B5EF4-FFF2-40B4-BE49-F238E27FC236}">
                <a16:creationId xmlns:a16="http://schemas.microsoft.com/office/drawing/2014/main" id="{2916E6B3-EBC1-B683-7D1B-6B16DE1FDCC8}"/>
              </a:ext>
            </a:extLst>
          </p:cNvPr>
          <p:cNvPicPr>
            <a:picLocks noChangeAspect="1"/>
          </p:cNvPicPr>
          <p:nvPr/>
        </p:nvPicPr>
        <p:blipFill>
          <a:blip r:embed="rId4"/>
          <a:stretch>
            <a:fillRect/>
          </a:stretch>
        </p:blipFill>
        <p:spPr>
          <a:xfrm>
            <a:off x="8880137" y="4426425"/>
            <a:ext cx="440000" cy="286000"/>
          </a:xfrm>
          <a:prstGeom prst="rect">
            <a:avLst/>
          </a:prstGeom>
        </p:spPr>
      </p:pic>
    </p:spTree>
    <p:extLst>
      <p:ext uri="{BB962C8B-B14F-4D97-AF65-F5344CB8AC3E}">
        <p14:creationId xmlns:p14="http://schemas.microsoft.com/office/powerpoint/2010/main" val="200066874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C94A0-A593-63CB-F441-13F74AAEF64E}"/>
              </a:ext>
            </a:extLst>
          </p:cNvPr>
          <p:cNvSpPr>
            <a:spLocks noGrp="1"/>
          </p:cNvSpPr>
          <p:nvPr>
            <p:ph type="title"/>
          </p:nvPr>
        </p:nvSpPr>
        <p:spPr/>
        <p:txBody>
          <a:bodyPr/>
          <a:lstStyle/>
          <a:p>
            <a:r>
              <a:rPr lang="da-DK" dirty="0"/>
              <a:t>Indblik i porteføljen</a:t>
            </a:r>
          </a:p>
        </p:txBody>
      </p:sp>
      <p:sp>
        <p:nvSpPr>
          <p:cNvPr id="3" name="Undertitel 2">
            <a:extLst>
              <a:ext uri="{FF2B5EF4-FFF2-40B4-BE49-F238E27FC236}">
                <a16:creationId xmlns:a16="http://schemas.microsoft.com/office/drawing/2014/main" id="{A2ECF314-6FAF-CF75-E29C-E55CCFEDCD04}"/>
              </a:ext>
            </a:extLst>
          </p:cNvPr>
          <p:cNvSpPr>
            <a:spLocks noGrp="1"/>
          </p:cNvSpPr>
          <p:nvPr>
            <p:ph type="subTitle" idx="18"/>
          </p:nvPr>
        </p:nvSpPr>
        <p:spPr/>
        <p:txBody>
          <a:bodyPr/>
          <a:lstStyle/>
          <a:p>
            <a:r>
              <a:rPr lang="en-US" dirty="0"/>
              <a:t>Sektor</a:t>
            </a:r>
            <a:endParaRPr lang="da-DK" dirty="0"/>
          </a:p>
        </p:txBody>
      </p:sp>
      <p:sp>
        <p:nvSpPr>
          <p:cNvPr id="5" name="Pladsholder til slidenummer 4">
            <a:extLst>
              <a:ext uri="{FF2B5EF4-FFF2-40B4-BE49-F238E27FC236}">
                <a16:creationId xmlns:a16="http://schemas.microsoft.com/office/drawing/2014/main" id="{69502A48-145D-91B8-46C5-F87C1523682E}"/>
              </a:ext>
            </a:extLst>
          </p:cNvPr>
          <p:cNvSpPr>
            <a:spLocks noGrp="1"/>
          </p:cNvSpPr>
          <p:nvPr>
            <p:ph type="sldNum" sz="quarter" idx="17"/>
          </p:nvPr>
        </p:nvSpPr>
        <p:spPr/>
        <p:txBody>
          <a:bodyPr/>
          <a:lstStyle/>
          <a:p>
            <a:fld id="{24C8C45C-947F-4981-8B3F-4F32E973C901}" type="slidenum">
              <a:rPr lang="da-DK" smtClean="0"/>
              <a:pPr/>
              <a:t>15</a:t>
            </a:fld>
            <a:endParaRPr lang="da-DK" dirty="0"/>
          </a:p>
        </p:txBody>
      </p:sp>
      <p:pic>
        <p:nvPicPr>
          <p:cNvPr id="4" name="Billede 3">
            <a:extLst>
              <a:ext uri="{FF2B5EF4-FFF2-40B4-BE49-F238E27FC236}">
                <a16:creationId xmlns:a16="http://schemas.microsoft.com/office/drawing/2014/main" id="{35C32613-3232-1F4B-B7F2-AC9E5C5D3311}"/>
              </a:ext>
            </a:extLst>
          </p:cNvPr>
          <p:cNvPicPr/>
          <p:nvPr/>
        </p:nvPicPr>
        <p:blipFill>
          <a:blip r:embed="rId3"/>
          <a:stretch>
            <a:fillRect/>
          </a:stretch>
        </p:blipFill>
        <p:spPr>
          <a:xfrm>
            <a:off x="645270" y="2092799"/>
            <a:ext cx="5619750" cy="3770941"/>
          </a:xfrm>
          <a:prstGeom prst="rect">
            <a:avLst/>
          </a:prstGeom>
        </p:spPr>
      </p:pic>
      <p:sp>
        <p:nvSpPr>
          <p:cNvPr id="11" name="Rektangel 10">
            <a:extLst>
              <a:ext uri="{FF2B5EF4-FFF2-40B4-BE49-F238E27FC236}">
                <a16:creationId xmlns:a16="http://schemas.microsoft.com/office/drawing/2014/main" id="{0B1322C5-0095-15FE-126A-F83F04317DB4}"/>
              </a:ext>
            </a:extLst>
          </p:cNvPr>
          <p:cNvSpPr/>
          <p:nvPr/>
        </p:nvSpPr>
        <p:spPr>
          <a:xfrm>
            <a:off x="6823681" y="1981708"/>
            <a:ext cx="4723049" cy="2544022"/>
          </a:xfrm>
          <a:prstGeom prst="rect">
            <a:avLst/>
          </a:prstGeom>
          <a:solidFill>
            <a:srgbClr val="DE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a-DK" sz="1100" b="0" i="1" dirty="0">
              <a:solidFill>
                <a:schemeClr val="tx1"/>
              </a:solidFill>
            </a:endParaRPr>
          </a:p>
        </p:txBody>
      </p:sp>
      <p:sp>
        <p:nvSpPr>
          <p:cNvPr id="12" name="Tekstfelt 11">
            <a:extLst>
              <a:ext uri="{FF2B5EF4-FFF2-40B4-BE49-F238E27FC236}">
                <a16:creationId xmlns:a16="http://schemas.microsoft.com/office/drawing/2014/main" id="{6C7E03A1-D221-2D34-A737-E37341A0E8F2}"/>
              </a:ext>
            </a:extLst>
          </p:cNvPr>
          <p:cNvSpPr txBox="1"/>
          <p:nvPr/>
        </p:nvSpPr>
        <p:spPr>
          <a:xfrm>
            <a:off x="7034949" y="2299611"/>
            <a:ext cx="4437913" cy="1908215"/>
          </a:xfrm>
          <a:prstGeom prst="rect">
            <a:avLst/>
          </a:prstGeom>
          <a:noFill/>
        </p:spPr>
        <p:txBody>
          <a:bodyPr wrap="square" lIns="0" tIns="0" rIns="0" bIns="0" rtlCol="0">
            <a:spAutoFit/>
          </a:bodyPr>
          <a:lstStyle/>
          <a:p>
            <a:pPr algn="l"/>
            <a:r>
              <a:rPr lang="da-DK" sz="1200" b="1" dirty="0">
                <a:solidFill>
                  <a:schemeClr val="bg2"/>
                </a:solidFill>
              </a:rPr>
              <a:t>+Teknologi</a:t>
            </a:r>
            <a:r>
              <a:rPr lang="da-DK" sz="1200" dirty="0">
                <a:solidFill>
                  <a:schemeClr val="bg2"/>
                </a:solidFill>
              </a:rPr>
              <a:t>: overvægt software</a:t>
            </a:r>
          </a:p>
          <a:p>
            <a:pPr algn="l"/>
            <a:endParaRPr lang="da-DK" sz="400" dirty="0">
              <a:solidFill>
                <a:schemeClr val="bg2"/>
              </a:solidFill>
            </a:endParaRPr>
          </a:p>
          <a:p>
            <a:pPr algn="l"/>
            <a:r>
              <a:rPr lang="da-DK" sz="1200" b="1" dirty="0">
                <a:solidFill>
                  <a:schemeClr val="bg2"/>
                </a:solidFill>
              </a:rPr>
              <a:t>+Finans</a:t>
            </a:r>
            <a:r>
              <a:rPr lang="da-DK" sz="1200" dirty="0">
                <a:solidFill>
                  <a:schemeClr val="bg2"/>
                </a:solidFill>
              </a:rPr>
              <a:t>: overvægt finansielle services som Visa og Mastercard   samt børser og dataleverandører som S&amp;P, </a:t>
            </a:r>
            <a:r>
              <a:rPr lang="da-DK" sz="1200" dirty="0" err="1">
                <a:solidFill>
                  <a:schemeClr val="bg2"/>
                </a:solidFill>
              </a:rPr>
              <a:t>Moodys</a:t>
            </a:r>
            <a:r>
              <a:rPr lang="da-DK" sz="1200" dirty="0">
                <a:solidFill>
                  <a:schemeClr val="bg2"/>
                </a:solidFill>
              </a:rPr>
              <a:t> og </a:t>
            </a:r>
            <a:r>
              <a:rPr lang="da-DK" sz="1200" dirty="0" err="1">
                <a:solidFill>
                  <a:schemeClr val="bg2"/>
                </a:solidFill>
              </a:rPr>
              <a:t>Euronext</a:t>
            </a:r>
            <a:endParaRPr lang="da-DK" sz="1200" dirty="0">
              <a:solidFill>
                <a:schemeClr val="bg2"/>
              </a:solidFill>
            </a:endParaRPr>
          </a:p>
          <a:p>
            <a:pPr algn="l"/>
            <a:endParaRPr lang="da-DK" sz="400" dirty="0">
              <a:solidFill>
                <a:schemeClr val="bg2"/>
              </a:solidFill>
            </a:endParaRPr>
          </a:p>
          <a:p>
            <a:pPr algn="l"/>
            <a:r>
              <a:rPr lang="da-DK" sz="1200" b="1" dirty="0">
                <a:solidFill>
                  <a:schemeClr val="bg2"/>
                </a:solidFill>
              </a:rPr>
              <a:t>+Sundhed</a:t>
            </a:r>
            <a:r>
              <a:rPr lang="da-DK" sz="1200" dirty="0">
                <a:solidFill>
                  <a:schemeClr val="bg2"/>
                </a:solidFill>
              </a:rPr>
              <a:t>: overvægt big </a:t>
            </a:r>
            <a:r>
              <a:rPr lang="da-DK" sz="1200" dirty="0" err="1">
                <a:solidFill>
                  <a:schemeClr val="bg2"/>
                </a:solidFill>
              </a:rPr>
              <a:t>pharma</a:t>
            </a:r>
            <a:r>
              <a:rPr lang="da-DK" sz="1200" dirty="0">
                <a:solidFill>
                  <a:schemeClr val="bg2"/>
                </a:solidFill>
              </a:rPr>
              <a:t> og </a:t>
            </a:r>
            <a:r>
              <a:rPr lang="da-DK" sz="1200" dirty="0" err="1">
                <a:solidFill>
                  <a:schemeClr val="bg2"/>
                </a:solidFill>
              </a:rPr>
              <a:t>life</a:t>
            </a:r>
            <a:r>
              <a:rPr lang="da-DK" sz="1200" dirty="0">
                <a:solidFill>
                  <a:schemeClr val="bg2"/>
                </a:solidFill>
              </a:rPr>
              <a:t> science</a:t>
            </a:r>
          </a:p>
          <a:p>
            <a:pPr marL="342900" indent="-342900" algn="l">
              <a:buFont typeface="Arial" panose="020B0604020202020204" pitchFamily="34" charset="0"/>
              <a:buChar char="•"/>
            </a:pPr>
            <a:endParaRPr lang="da-DK" sz="1200" dirty="0">
              <a:solidFill>
                <a:schemeClr val="bg2"/>
              </a:solidFill>
            </a:endParaRPr>
          </a:p>
          <a:p>
            <a:pPr marL="342900" indent="-342900" algn="l">
              <a:buFont typeface="Arial" panose="020B0604020202020204" pitchFamily="34" charset="0"/>
              <a:buChar char="•"/>
            </a:pPr>
            <a:endParaRPr lang="da-DK" sz="1200" dirty="0">
              <a:solidFill>
                <a:schemeClr val="bg2"/>
              </a:solidFill>
            </a:endParaRPr>
          </a:p>
          <a:p>
            <a:pPr algn="l"/>
            <a:r>
              <a:rPr lang="da-DK" sz="1200" b="1" dirty="0">
                <a:solidFill>
                  <a:schemeClr val="bg2"/>
                </a:solidFill>
              </a:rPr>
              <a:t>-Energi</a:t>
            </a:r>
            <a:r>
              <a:rPr lang="da-DK" sz="1200" dirty="0">
                <a:solidFill>
                  <a:schemeClr val="bg2"/>
                </a:solidFill>
              </a:rPr>
              <a:t>: ESG kriterier = kan ikke investere her</a:t>
            </a:r>
          </a:p>
          <a:p>
            <a:pPr algn="l"/>
            <a:endParaRPr lang="da-DK" sz="400" dirty="0">
              <a:solidFill>
                <a:schemeClr val="bg2"/>
              </a:solidFill>
            </a:endParaRPr>
          </a:p>
          <a:p>
            <a:pPr algn="l"/>
            <a:r>
              <a:rPr lang="da-DK" sz="1200" b="1" dirty="0">
                <a:solidFill>
                  <a:schemeClr val="bg2"/>
                </a:solidFill>
              </a:rPr>
              <a:t>-Materialer</a:t>
            </a:r>
            <a:r>
              <a:rPr lang="da-DK" sz="1200" dirty="0">
                <a:solidFill>
                  <a:schemeClr val="bg2"/>
                </a:solidFill>
              </a:rPr>
              <a:t>: cyklisk branche, få compounders</a:t>
            </a:r>
          </a:p>
          <a:p>
            <a:pPr algn="l"/>
            <a:endParaRPr lang="da-DK" sz="400" dirty="0">
              <a:solidFill>
                <a:schemeClr val="bg2"/>
              </a:solidFill>
            </a:endParaRPr>
          </a:p>
          <a:p>
            <a:pPr algn="l"/>
            <a:r>
              <a:rPr lang="da-DK" sz="1200" b="1" dirty="0">
                <a:solidFill>
                  <a:schemeClr val="bg2"/>
                </a:solidFill>
              </a:rPr>
              <a:t>-Cyklisk forbrug</a:t>
            </a:r>
            <a:r>
              <a:rPr lang="da-DK" sz="1200" dirty="0">
                <a:solidFill>
                  <a:schemeClr val="bg2"/>
                </a:solidFill>
              </a:rPr>
              <a:t>: cyklisk branche, få compounders</a:t>
            </a:r>
          </a:p>
        </p:txBody>
      </p:sp>
    </p:spTree>
    <p:extLst>
      <p:ext uri="{BB962C8B-B14F-4D97-AF65-F5344CB8AC3E}">
        <p14:creationId xmlns:p14="http://schemas.microsoft.com/office/powerpoint/2010/main" val="13260776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C94A0-A593-63CB-F441-13F74AAEF64E}"/>
              </a:ext>
            </a:extLst>
          </p:cNvPr>
          <p:cNvSpPr>
            <a:spLocks noGrp="1"/>
          </p:cNvSpPr>
          <p:nvPr>
            <p:ph type="title"/>
          </p:nvPr>
        </p:nvSpPr>
        <p:spPr/>
        <p:txBody>
          <a:bodyPr/>
          <a:lstStyle/>
          <a:p>
            <a:r>
              <a:rPr lang="da-DK" dirty="0"/>
              <a:t>Indblik i porteføljen</a:t>
            </a:r>
          </a:p>
        </p:txBody>
      </p:sp>
      <p:sp>
        <p:nvSpPr>
          <p:cNvPr id="3" name="Undertitel 2">
            <a:extLst>
              <a:ext uri="{FF2B5EF4-FFF2-40B4-BE49-F238E27FC236}">
                <a16:creationId xmlns:a16="http://schemas.microsoft.com/office/drawing/2014/main" id="{A2ECF314-6FAF-CF75-E29C-E55CCFEDCD04}"/>
              </a:ext>
            </a:extLst>
          </p:cNvPr>
          <p:cNvSpPr>
            <a:spLocks noGrp="1"/>
          </p:cNvSpPr>
          <p:nvPr>
            <p:ph type="subTitle" idx="18"/>
          </p:nvPr>
        </p:nvSpPr>
        <p:spPr/>
        <p:txBody>
          <a:bodyPr/>
          <a:lstStyle/>
          <a:p>
            <a:r>
              <a:rPr lang="en-US" dirty="0"/>
              <a:t>Geografi</a:t>
            </a:r>
          </a:p>
          <a:p>
            <a:endParaRPr lang="da-DK" dirty="0"/>
          </a:p>
        </p:txBody>
      </p:sp>
      <p:sp>
        <p:nvSpPr>
          <p:cNvPr id="5" name="Pladsholder til slidenummer 4">
            <a:extLst>
              <a:ext uri="{FF2B5EF4-FFF2-40B4-BE49-F238E27FC236}">
                <a16:creationId xmlns:a16="http://schemas.microsoft.com/office/drawing/2014/main" id="{69502A48-145D-91B8-46C5-F87C1523682E}"/>
              </a:ext>
            </a:extLst>
          </p:cNvPr>
          <p:cNvSpPr>
            <a:spLocks noGrp="1"/>
          </p:cNvSpPr>
          <p:nvPr>
            <p:ph type="sldNum" sz="quarter" idx="17"/>
          </p:nvPr>
        </p:nvSpPr>
        <p:spPr/>
        <p:txBody>
          <a:bodyPr/>
          <a:lstStyle/>
          <a:p>
            <a:fld id="{24C8C45C-947F-4981-8B3F-4F32E973C901}" type="slidenum">
              <a:rPr lang="da-DK" smtClean="0"/>
              <a:pPr/>
              <a:t>16</a:t>
            </a:fld>
            <a:endParaRPr lang="da-DK" dirty="0"/>
          </a:p>
        </p:txBody>
      </p:sp>
      <p:pic>
        <p:nvPicPr>
          <p:cNvPr id="6" name="Billede 5">
            <a:extLst>
              <a:ext uri="{FF2B5EF4-FFF2-40B4-BE49-F238E27FC236}">
                <a16:creationId xmlns:a16="http://schemas.microsoft.com/office/drawing/2014/main" id="{71BC048E-3AD7-8AD8-493C-733B2E0B5B48}"/>
              </a:ext>
            </a:extLst>
          </p:cNvPr>
          <p:cNvPicPr/>
          <p:nvPr/>
        </p:nvPicPr>
        <p:blipFill>
          <a:blip r:embed="rId3"/>
          <a:stretch>
            <a:fillRect/>
          </a:stretch>
        </p:blipFill>
        <p:spPr>
          <a:xfrm>
            <a:off x="391656" y="2172840"/>
            <a:ext cx="6643293" cy="3762013"/>
          </a:xfrm>
          <a:prstGeom prst="rect">
            <a:avLst/>
          </a:prstGeom>
        </p:spPr>
      </p:pic>
      <p:pic>
        <p:nvPicPr>
          <p:cNvPr id="7" name="Billede 6">
            <a:extLst>
              <a:ext uri="{FF2B5EF4-FFF2-40B4-BE49-F238E27FC236}">
                <a16:creationId xmlns:a16="http://schemas.microsoft.com/office/drawing/2014/main" id="{6BA49BBB-61BF-7244-22C7-DE573D50FE54}"/>
              </a:ext>
            </a:extLst>
          </p:cNvPr>
          <p:cNvPicPr/>
          <p:nvPr/>
        </p:nvPicPr>
        <p:blipFill>
          <a:blip r:embed="rId4"/>
          <a:stretch>
            <a:fillRect/>
          </a:stretch>
        </p:blipFill>
        <p:spPr>
          <a:xfrm>
            <a:off x="7258078" y="2299140"/>
            <a:ext cx="3683293" cy="1915768"/>
          </a:xfrm>
          <a:prstGeom prst="rect">
            <a:avLst/>
          </a:prstGeom>
        </p:spPr>
      </p:pic>
    </p:spTree>
    <p:extLst>
      <p:ext uri="{BB962C8B-B14F-4D97-AF65-F5344CB8AC3E}">
        <p14:creationId xmlns:p14="http://schemas.microsoft.com/office/powerpoint/2010/main" val="262969740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C94A0-A593-63CB-F441-13F74AAEF64E}"/>
              </a:ext>
            </a:extLst>
          </p:cNvPr>
          <p:cNvSpPr>
            <a:spLocks noGrp="1"/>
          </p:cNvSpPr>
          <p:nvPr>
            <p:ph type="title"/>
          </p:nvPr>
        </p:nvSpPr>
        <p:spPr/>
        <p:txBody>
          <a:bodyPr/>
          <a:lstStyle/>
          <a:p>
            <a:r>
              <a:rPr lang="da-DK" dirty="0"/>
              <a:t>Indblik i porteføljen</a:t>
            </a:r>
          </a:p>
        </p:txBody>
      </p:sp>
      <p:sp>
        <p:nvSpPr>
          <p:cNvPr id="3" name="Undertitel 2">
            <a:extLst>
              <a:ext uri="{FF2B5EF4-FFF2-40B4-BE49-F238E27FC236}">
                <a16:creationId xmlns:a16="http://schemas.microsoft.com/office/drawing/2014/main" id="{A2ECF314-6FAF-CF75-E29C-E55CCFEDCD04}"/>
              </a:ext>
            </a:extLst>
          </p:cNvPr>
          <p:cNvSpPr>
            <a:spLocks noGrp="1"/>
          </p:cNvSpPr>
          <p:nvPr>
            <p:ph type="subTitle" idx="18"/>
          </p:nvPr>
        </p:nvSpPr>
        <p:spPr/>
        <p:txBody>
          <a:bodyPr/>
          <a:lstStyle/>
          <a:p>
            <a:r>
              <a:rPr lang="en-US" dirty="0"/>
              <a:t>Top 5 over/undervægte</a:t>
            </a:r>
          </a:p>
          <a:p>
            <a:endParaRPr lang="da-DK" dirty="0"/>
          </a:p>
        </p:txBody>
      </p:sp>
      <p:pic>
        <p:nvPicPr>
          <p:cNvPr id="11" name="Pladsholder til billede 10" descr="Et billede, der indeholder skitse, tegning, tegneserie, illustration/afbildning&#10;&#10;Automatisk genereret beskrivelse">
            <a:extLst>
              <a:ext uri="{FF2B5EF4-FFF2-40B4-BE49-F238E27FC236}">
                <a16:creationId xmlns:a16="http://schemas.microsoft.com/office/drawing/2014/main" id="{94ED7C65-96E5-5B59-BB0B-9724A51ACE9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697" r="22697"/>
          <a:stretch>
            <a:fillRect/>
          </a:stretch>
        </p:blipFill>
        <p:spPr/>
      </p:pic>
      <p:sp>
        <p:nvSpPr>
          <p:cNvPr id="5" name="Pladsholder til slidenummer 4">
            <a:extLst>
              <a:ext uri="{FF2B5EF4-FFF2-40B4-BE49-F238E27FC236}">
                <a16:creationId xmlns:a16="http://schemas.microsoft.com/office/drawing/2014/main" id="{69502A48-145D-91B8-46C5-F87C1523682E}"/>
              </a:ext>
            </a:extLst>
          </p:cNvPr>
          <p:cNvSpPr>
            <a:spLocks noGrp="1"/>
          </p:cNvSpPr>
          <p:nvPr>
            <p:ph type="sldNum" sz="quarter" idx="17"/>
          </p:nvPr>
        </p:nvSpPr>
        <p:spPr/>
        <p:txBody>
          <a:bodyPr/>
          <a:lstStyle/>
          <a:p>
            <a:fld id="{24C8C45C-947F-4981-8B3F-4F32E973C901}" type="slidenum">
              <a:rPr lang="da-DK" smtClean="0"/>
              <a:pPr/>
              <a:t>17</a:t>
            </a:fld>
            <a:endParaRPr lang="da-DK" dirty="0"/>
          </a:p>
        </p:txBody>
      </p:sp>
      <p:pic>
        <p:nvPicPr>
          <p:cNvPr id="6" name="Billede 5">
            <a:extLst>
              <a:ext uri="{FF2B5EF4-FFF2-40B4-BE49-F238E27FC236}">
                <a16:creationId xmlns:a16="http://schemas.microsoft.com/office/drawing/2014/main" id="{8C77C097-F120-81B6-34AE-8439602FD372}"/>
              </a:ext>
            </a:extLst>
          </p:cNvPr>
          <p:cNvPicPr/>
          <p:nvPr/>
        </p:nvPicPr>
        <p:blipFill>
          <a:blip r:embed="rId4"/>
          <a:stretch>
            <a:fillRect/>
          </a:stretch>
        </p:blipFill>
        <p:spPr>
          <a:xfrm>
            <a:off x="726163" y="2195041"/>
            <a:ext cx="5522444" cy="3252924"/>
          </a:xfrm>
          <a:prstGeom prst="rect">
            <a:avLst/>
          </a:prstGeom>
        </p:spPr>
      </p:pic>
    </p:spTree>
    <p:extLst>
      <p:ext uri="{BB962C8B-B14F-4D97-AF65-F5344CB8AC3E}">
        <p14:creationId xmlns:p14="http://schemas.microsoft.com/office/powerpoint/2010/main" val="411283084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9DDBEDA-A82C-1930-C1A8-06A1834098B6}"/>
              </a:ext>
            </a:extLst>
          </p:cNvPr>
          <p:cNvPicPr/>
          <p:nvPr/>
        </p:nvPicPr>
        <p:blipFill>
          <a:blip r:embed="rId3"/>
          <a:stretch>
            <a:fillRect/>
          </a:stretch>
        </p:blipFill>
        <p:spPr>
          <a:xfrm>
            <a:off x="719138" y="4182162"/>
            <a:ext cx="4320000" cy="2333733"/>
          </a:xfrm>
          <a:prstGeom prst="rect">
            <a:avLst/>
          </a:prstGeom>
        </p:spPr>
      </p:pic>
      <p:sp>
        <p:nvSpPr>
          <p:cNvPr id="2" name="Titel 1">
            <a:extLst>
              <a:ext uri="{FF2B5EF4-FFF2-40B4-BE49-F238E27FC236}">
                <a16:creationId xmlns:a16="http://schemas.microsoft.com/office/drawing/2014/main" id="{ED7C94A0-A593-63CB-F441-13F74AAEF64E}"/>
              </a:ext>
            </a:extLst>
          </p:cNvPr>
          <p:cNvSpPr>
            <a:spLocks noGrp="1"/>
          </p:cNvSpPr>
          <p:nvPr>
            <p:ph type="title"/>
          </p:nvPr>
        </p:nvSpPr>
        <p:spPr/>
        <p:txBody>
          <a:bodyPr/>
          <a:lstStyle/>
          <a:p>
            <a:r>
              <a:rPr lang="da-DK" dirty="0"/>
              <a:t>Indblik i porteføljen</a:t>
            </a:r>
          </a:p>
        </p:txBody>
      </p:sp>
      <p:sp>
        <p:nvSpPr>
          <p:cNvPr id="3" name="Undertitel 2">
            <a:extLst>
              <a:ext uri="{FF2B5EF4-FFF2-40B4-BE49-F238E27FC236}">
                <a16:creationId xmlns:a16="http://schemas.microsoft.com/office/drawing/2014/main" id="{A2ECF314-6FAF-CF75-E29C-E55CCFEDCD04}"/>
              </a:ext>
            </a:extLst>
          </p:cNvPr>
          <p:cNvSpPr>
            <a:spLocks noGrp="1"/>
          </p:cNvSpPr>
          <p:nvPr>
            <p:ph type="subTitle" idx="18"/>
          </p:nvPr>
        </p:nvSpPr>
        <p:spPr/>
        <p:txBody>
          <a:bodyPr/>
          <a:lstStyle/>
          <a:p>
            <a:r>
              <a:rPr lang="da-DK" dirty="0"/>
              <a:t>Fundamentalt</a:t>
            </a:r>
          </a:p>
        </p:txBody>
      </p:sp>
      <p:sp>
        <p:nvSpPr>
          <p:cNvPr id="5" name="Pladsholder til slidenummer 4">
            <a:extLst>
              <a:ext uri="{FF2B5EF4-FFF2-40B4-BE49-F238E27FC236}">
                <a16:creationId xmlns:a16="http://schemas.microsoft.com/office/drawing/2014/main" id="{69502A48-145D-91B8-46C5-F87C1523682E}"/>
              </a:ext>
            </a:extLst>
          </p:cNvPr>
          <p:cNvSpPr>
            <a:spLocks noGrp="1"/>
          </p:cNvSpPr>
          <p:nvPr>
            <p:ph type="sldNum" sz="quarter" idx="17"/>
          </p:nvPr>
        </p:nvSpPr>
        <p:spPr/>
        <p:txBody>
          <a:bodyPr/>
          <a:lstStyle/>
          <a:p>
            <a:fld id="{24C8C45C-947F-4981-8B3F-4F32E973C901}" type="slidenum">
              <a:rPr lang="da-DK" smtClean="0"/>
              <a:pPr/>
              <a:t>18</a:t>
            </a:fld>
            <a:endParaRPr lang="da-DK" dirty="0"/>
          </a:p>
        </p:txBody>
      </p:sp>
      <p:pic>
        <p:nvPicPr>
          <p:cNvPr id="9" name="Billede 8">
            <a:extLst>
              <a:ext uri="{FF2B5EF4-FFF2-40B4-BE49-F238E27FC236}">
                <a16:creationId xmlns:a16="http://schemas.microsoft.com/office/drawing/2014/main" id="{7D1A280C-3122-D962-5CE0-0099670D043E}"/>
              </a:ext>
            </a:extLst>
          </p:cNvPr>
          <p:cNvPicPr/>
          <p:nvPr/>
        </p:nvPicPr>
        <p:blipFill>
          <a:blip r:embed="rId4"/>
          <a:stretch>
            <a:fillRect/>
          </a:stretch>
        </p:blipFill>
        <p:spPr>
          <a:xfrm>
            <a:off x="728662" y="1928245"/>
            <a:ext cx="4320000" cy="2253917"/>
          </a:xfrm>
          <a:prstGeom prst="rect">
            <a:avLst/>
          </a:prstGeom>
        </p:spPr>
      </p:pic>
      <p:pic>
        <p:nvPicPr>
          <p:cNvPr id="12" name="Billede 11">
            <a:extLst>
              <a:ext uri="{FF2B5EF4-FFF2-40B4-BE49-F238E27FC236}">
                <a16:creationId xmlns:a16="http://schemas.microsoft.com/office/drawing/2014/main" id="{ED49E889-849A-5C37-8696-82F09A2679FE}"/>
              </a:ext>
            </a:extLst>
          </p:cNvPr>
          <p:cNvPicPr/>
          <p:nvPr/>
        </p:nvPicPr>
        <p:blipFill>
          <a:blip r:embed="rId5"/>
          <a:stretch>
            <a:fillRect/>
          </a:stretch>
        </p:blipFill>
        <p:spPr>
          <a:xfrm>
            <a:off x="7064127" y="1928251"/>
            <a:ext cx="4329884" cy="2328038"/>
          </a:xfrm>
          <a:prstGeom prst="rect">
            <a:avLst/>
          </a:prstGeom>
        </p:spPr>
      </p:pic>
      <p:sp>
        <p:nvSpPr>
          <p:cNvPr id="10" name="Ellipse 9">
            <a:extLst>
              <a:ext uri="{FF2B5EF4-FFF2-40B4-BE49-F238E27FC236}">
                <a16:creationId xmlns:a16="http://schemas.microsoft.com/office/drawing/2014/main" id="{BD75ED89-DDE6-0B31-8373-D0839016A0F0}"/>
              </a:ext>
            </a:extLst>
          </p:cNvPr>
          <p:cNvSpPr/>
          <p:nvPr/>
        </p:nvSpPr>
        <p:spPr>
          <a:xfrm>
            <a:off x="8452944" y="392163"/>
            <a:ext cx="1206000" cy="1162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130600" rtlCol="0" anchor="ctr"/>
          <a:lstStyle/>
          <a:p>
            <a:pPr algn="ctr">
              <a:buNone/>
            </a:pPr>
            <a:endParaRPr lang="da-DK" sz="1200" dirty="0"/>
          </a:p>
          <a:p>
            <a:pPr algn="ctr">
              <a:buNone/>
            </a:pPr>
            <a:r>
              <a:rPr lang="da-DK" sz="1050" dirty="0"/>
              <a:t>P/E = 17,4</a:t>
            </a:r>
          </a:p>
          <a:p>
            <a:pPr algn="ctr">
              <a:buNone/>
            </a:pPr>
            <a:endParaRPr lang="da-DK" sz="300" dirty="0"/>
          </a:p>
          <a:p>
            <a:pPr algn="ctr">
              <a:buNone/>
            </a:pPr>
            <a:r>
              <a:rPr lang="da-DK" sz="900" dirty="0"/>
              <a:t>Portefølje</a:t>
            </a:r>
          </a:p>
          <a:p>
            <a:pPr algn="ctr">
              <a:buNone/>
            </a:pPr>
            <a:endParaRPr lang="da-DK" sz="1270" dirty="0"/>
          </a:p>
        </p:txBody>
      </p:sp>
      <p:sp>
        <p:nvSpPr>
          <p:cNvPr id="11" name="Ellipse 10">
            <a:extLst>
              <a:ext uri="{FF2B5EF4-FFF2-40B4-BE49-F238E27FC236}">
                <a16:creationId xmlns:a16="http://schemas.microsoft.com/office/drawing/2014/main" id="{FC5342A3-E615-11DF-5A52-1ECD77298694}"/>
              </a:ext>
            </a:extLst>
          </p:cNvPr>
          <p:cNvSpPr/>
          <p:nvPr/>
        </p:nvSpPr>
        <p:spPr>
          <a:xfrm>
            <a:off x="9964933" y="392163"/>
            <a:ext cx="1206144" cy="1163289"/>
          </a:xfrm>
          <a:prstGeom prst="ellipse">
            <a:avLst/>
          </a:prstGeom>
          <a:solidFill>
            <a:srgbClr val="4797A7"/>
          </a:solidFill>
          <a:ln>
            <a:noFill/>
          </a:ln>
        </p:spPr>
        <p:style>
          <a:lnRef idx="2">
            <a:schemeClr val="accent1">
              <a:shade val="50000"/>
            </a:schemeClr>
          </a:lnRef>
          <a:fillRef idx="1">
            <a:schemeClr val="accent1"/>
          </a:fillRef>
          <a:effectRef idx="0">
            <a:schemeClr val="accent1"/>
          </a:effectRef>
          <a:fontRef idx="minor">
            <a:schemeClr val="lt1"/>
          </a:fontRef>
        </p:style>
        <p:txBody>
          <a:bodyPr rIns="130600" rtlCol="0" anchor="ctr"/>
          <a:lstStyle/>
          <a:p>
            <a:pPr algn="ctr">
              <a:buNone/>
            </a:pPr>
            <a:endParaRPr lang="da-DK" sz="1200" dirty="0"/>
          </a:p>
          <a:p>
            <a:pPr algn="ctr">
              <a:buNone/>
            </a:pPr>
            <a:r>
              <a:rPr lang="da-DK" sz="1050" dirty="0"/>
              <a:t>P/E = 17,1</a:t>
            </a:r>
          </a:p>
          <a:p>
            <a:pPr algn="ctr">
              <a:buNone/>
            </a:pPr>
            <a:endParaRPr lang="da-DK" sz="300" dirty="0"/>
          </a:p>
          <a:p>
            <a:pPr algn="ctr">
              <a:buNone/>
            </a:pPr>
            <a:r>
              <a:rPr lang="da-DK" sz="900" dirty="0"/>
              <a:t>Benchmark</a:t>
            </a:r>
          </a:p>
          <a:p>
            <a:pPr algn="ctr">
              <a:buNone/>
            </a:pPr>
            <a:endParaRPr lang="da-DK" sz="1270" dirty="0"/>
          </a:p>
        </p:txBody>
      </p:sp>
      <p:pic>
        <p:nvPicPr>
          <p:cNvPr id="14" name="Billede 13">
            <a:extLst>
              <a:ext uri="{FF2B5EF4-FFF2-40B4-BE49-F238E27FC236}">
                <a16:creationId xmlns:a16="http://schemas.microsoft.com/office/drawing/2014/main" id="{519A2ACE-AB30-F0CA-BE71-184BA2B870B2}"/>
              </a:ext>
            </a:extLst>
          </p:cNvPr>
          <p:cNvPicPr/>
          <p:nvPr/>
        </p:nvPicPr>
        <p:blipFill>
          <a:blip r:embed="rId6"/>
          <a:stretch>
            <a:fillRect/>
          </a:stretch>
        </p:blipFill>
        <p:spPr>
          <a:xfrm>
            <a:off x="7431394" y="4643633"/>
            <a:ext cx="3814014" cy="647108"/>
          </a:xfrm>
          <a:prstGeom prst="rect">
            <a:avLst/>
          </a:prstGeom>
        </p:spPr>
      </p:pic>
    </p:spTree>
    <p:extLst>
      <p:ext uri="{BB962C8B-B14F-4D97-AF65-F5344CB8AC3E}">
        <p14:creationId xmlns:p14="http://schemas.microsoft.com/office/powerpoint/2010/main" val="390090530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C94A0-A593-63CB-F441-13F74AAEF64E}"/>
              </a:ext>
            </a:extLst>
          </p:cNvPr>
          <p:cNvSpPr>
            <a:spLocks noGrp="1"/>
          </p:cNvSpPr>
          <p:nvPr>
            <p:ph type="title"/>
          </p:nvPr>
        </p:nvSpPr>
        <p:spPr/>
        <p:txBody>
          <a:bodyPr/>
          <a:lstStyle/>
          <a:p>
            <a:r>
              <a:rPr lang="da-DK" dirty="0"/>
              <a:t>Indblik i porteføljen</a:t>
            </a:r>
          </a:p>
        </p:txBody>
      </p:sp>
      <p:sp>
        <p:nvSpPr>
          <p:cNvPr id="3" name="Undertitel 2">
            <a:extLst>
              <a:ext uri="{FF2B5EF4-FFF2-40B4-BE49-F238E27FC236}">
                <a16:creationId xmlns:a16="http://schemas.microsoft.com/office/drawing/2014/main" id="{A2ECF314-6FAF-CF75-E29C-E55CCFEDCD04}"/>
              </a:ext>
            </a:extLst>
          </p:cNvPr>
          <p:cNvSpPr>
            <a:spLocks noGrp="1"/>
          </p:cNvSpPr>
          <p:nvPr>
            <p:ph type="subTitle" idx="18"/>
          </p:nvPr>
        </p:nvSpPr>
        <p:spPr/>
        <p:txBody>
          <a:bodyPr/>
          <a:lstStyle/>
          <a:p>
            <a:r>
              <a:rPr lang="en-US" dirty="0"/>
              <a:t>ESG</a:t>
            </a:r>
            <a:endParaRPr lang="da-DK" dirty="0"/>
          </a:p>
        </p:txBody>
      </p:sp>
      <p:sp>
        <p:nvSpPr>
          <p:cNvPr id="5" name="Pladsholder til slidenummer 4">
            <a:extLst>
              <a:ext uri="{FF2B5EF4-FFF2-40B4-BE49-F238E27FC236}">
                <a16:creationId xmlns:a16="http://schemas.microsoft.com/office/drawing/2014/main" id="{69502A48-145D-91B8-46C5-F87C1523682E}"/>
              </a:ext>
            </a:extLst>
          </p:cNvPr>
          <p:cNvSpPr>
            <a:spLocks noGrp="1"/>
          </p:cNvSpPr>
          <p:nvPr>
            <p:ph type="sldNum" sz="quarter" idx="17"/>
          </p:nvPr>
        </p:nvSpPr>
        <p:spPr/>
        <p:txBody>
          <a:bodyPr/>
          <a:lstStyle/>
          <a:p>
            <a:fld id="{24C8C45C-947F-4981-8B3F-4F32E973C901}" type="slidenum">
              <a:rPr lang="da-DK" smtClean="0"/>
              <a:pPr/>
              <a:t>19</a:t>
            </a:fld>
            <a:endParaRPr lang="da-DK" dirty="0"/>
          </a:p>
        </p:txBody>
      </p:sp>
      <p:pic>
        <p:nvPicPr>
          <p:cNvPr id="7" name="Billede 6">
            <a:extLst>
              <a:ext uri="{FF2B5EF4-FFF2-40B4-BE49-F238E27FC236}">
                <a16:creationId xmlns:a16="http://schemas.microsoft.com/office/drawing/2014/main" id="{704C0BEB-DC63-4BB5-6D84-F1FDCB1811D3}"/>
              </a:ext>
            </a:extLst>
          </p:cNvPr>
          <p:cNvPicPr/>
          <p:nvPr/>
        </p:nvPicPr>
        <p:blipFill>
          <a:blip r:embed="rId3"/>
          <a:stretch>
            <a:fillRect/>
          </a:stretch>
        </p:blipFill>
        <p:spPr>
          <a:xfrm>
            <a:off x="719137" y="2078567"/>
            <a:ext cx="5154612" cy="3292475"/>
          </a:xfrm>
          <a:prstGeom prst="rect">
            <a:avLst/>
          </a:prstGeom>
        </p:spPr>
      </p:pic>
      <p:pic>
        <p:nvPicPr>
          <p:cNvPr id="8" name="Billede 7">
            <a:extLst>
              <a:ext uri="{FF2B5EF4-FFF2-40B4-BE49-F238E27FC236}">
                <a16:creationId xmlns:a16="http://schemas.microsoft.com/office/drawing/2014/main" id="{CDEE0463-2131-D2C5-1ED9-043614DCF07C}"/>
              </a:ext>
            </a:extLst>
          </p:cNvPr>
          <p:cNvPicPr/>
          <p:nvPr/>
        </p:nvPicPr>
        <p:blipFill>
          <a:blip r:embed="rId4"/>
          <a:stretch>
            <a:fillRect/>
          </a:stretch>
        </p:blipFill>
        <p:spPr>
          <a:xfrm>
            <a:off x="6096000" y="2078567"/>
            <a:ext cx="5376862" cy="3226247"/>
          </a:xfrm>
          <a:prstGeom prst="rect">
            <a:avLst/>
          </a:prstGeom>
        </p:spPr>
      </p:pic>
      <p:sp>
        <p:nvSpPr>
          <p:cNvPr id="6" name="Tekstfelt 5">
            <a:extLst>
              <a:ext uri="{FF2B5EF4-FFF2-40B4-BE49-F238E27FC236}">
                <a16:creationId xmlns:a16="http://schemas.microsoft.com/office/drawing/2014/main" id="{431B67DB-A23B-DEEA-461A-D4531C057ABB}"/>
              </a:ext>
            </a:extLst>
          </p:cNvPr>
          <p:cNvSpPr txBox="1"/>
          <p:nvPr/>
        </p:nvSpPr>
        <p:spPr>
          <a:xfrm>
            <a:off x="6553201" y="5314814"/>
            <a:ext cx="1244600" cy="123111"/>
          </a:xfrm>
          <a:prstGeom prst="rect">
            <a:avLst/>
          </a:prstGeom>
          <a:noFill/>
        </p:spPr>
        <p:txBody>
          <a:bodyPr wrap="square" lIns="0" tIns="0" rIns="0" bIns="0" rtlCol="0">
            <a:spAutoFit/>
          </a:bodyPr>
          <a:lstStyle/>
          <a:p>
            <a:pPr algn="l"/>
            <a:r>
              <a:rPr lang="da-DK" sz="800" dirty="0">
                <a:solidFill>
                  <a:schemeClr val="bg2"/>
                </a:solidFill>
              </a:rPr>
              <a:t>*Tons pr. 1 mio.  omsætning</a:t>
            </a:r>
          </a:p>
        </p:txBody>
      </p:sp>
    </p:spTree>
    <p:extLst>
      <p:ext uri="{BB962C8B-B14F-4D97-AF65-F5344CB8AC3E}">
        <p14:creationId xmlns:p14="http://schemas.microsoft.com/office/powerpoint/2010/main" val="317400429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5BDC9-40A4-24D3-3629-69F48352454B}"/>
              </a:ext>
            </a:extLst>
          </p:cNvPr>
          <p:cNvSpPr>
            <a:spLocks noGrp="1"/>
          </p:cNvSpPr>
          <p:nvPr>
            <p:ph type="title"/>
          </p:nvPr>
        </p:nvSpPr>
        <p:spPr/>
        <p:txBody>
          <a:bodyPr/>
          <a:lstStyle/>
          <a:p>
            <a:r>
              <a:rPr lang="da-DK" dirty="0"/>
              <a:t>Agenda</a:t>
            </a:r>
          </a:p>
        </p:txBody>
      </p:sp>
      <p:sp>
        <p:nvSpPr>
          <p:cNvPr id="5" name="Pladsholder til slidenummer 4">
            <a:extLst>
              <a:ext uri="{FF2B5EF4-FFF2-40B4-BE49-F238E27FC236}">
                <a16:creationId xmlns:a16="http://schemas.microsoft.com/office/drawing/2014/main" id="{B2BFD2BA-0B34-9FF7-540D-2D29FB2CF923}"/>
              </a:ext>
            </a:extLst>
          </p:cNvPr>
          <p:cNvSpPr>
            <a:spLocks noGrp="1"/>
          </p:cNvSpPr>
          <p:nvPr>
            <p:ph type="sldNum" sz="quarter" idx="17"/>
          </p:nvPr>
        </p:nvSpPr>
        <p:spPr/>
        <p:txBody>
          <a:bodyPr/>
          <a:lstStyle/>
          <a:p>
            <a:fld id="{24C8C45C-947F-4981-8B3F-4F32E973C901}" type="slidenum">
              <a:rPr lang="da-DK" smtClean="0"/>
              <a:pPr/>
              <a:t>2</a:t>
            </a:fld>
            <a:endParaRPr lang="da-DK" dirty="0"/>
          </a:p>
        </p:txBody>
      </p:sp>
      <p:graphicFrame>
        <p:nvGraphicFramePr>
          <p:cNvPr id="10" name="Diagram 9">
            <a:extLst>
              <a:ext uri="{FF2B5EF4-FFF2-40B4-BE49-F238E27FC236}">
                <a16:creationId xmlns:a16="http://schemas.microsoft.com/office/drawing/2014/main" id="{F815D1B3-35C8-09D7-A8A6-6F26630ABDF4}"/>
              </a:ext>
            </a:extLst>
          </p:cNvPr>
          <p:cNvGraphicFramePr/>
          <p:nvPr/>
        </p:nvGraphicFramePr>
        <p:xfrm>
          <a:off x="719137" y="1657962"/>
          <a:ext cx="10752137" cy="4051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538937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612000"/>
            <a:ext cx="6315811" cy="638629"/>
          </a:xfrm>
        </p:spPr>
        <p:txBody>
          <a:bodyPr anchor="t">
            <a:normAutofit/>
          </a:bodyPr>
          <a:lstStyle/>
          <a:p>
            <a:r>
              <a:rPr lang="da-DK" dirty="0"/>
              <a:t>Teamet bag</a:t>
            </a:r>
          </a:p>
        </p:txBody>
      </p:sp>
      <p:sp>
        <p:nvSpPr>
          <p:cNvPr id="13" name="Subtitle 2">
            <a:extLst>
              <a:ext uri="{FF2B5EF4-FFF2-40B4-BE49-F238E27FC236}">
                <a16:creationId xmlns:a16="http://schemas.microsoft.com/office/drawing/2014/main" id="{2B47995A-9483-3BD3-D8D5-04D22CF7A7DD}"/>
              </a:ext>
            </a:extLst>
          </p:cNvPr>
          <p:cNvSpPr>
            <a:spLocks noGrp="1"/>
          </p:cNvSpPr>
          <p:nvPr>
            <p:ph type="subTitle" idx="18"/>
          </p:nvPr>
        </p:nvSpPr>
        <p:spPr>
          <a:xfrm>
            <a:off x="719139" y="1260000"/>
            <a:ext cx="6316743" cy="560088"/>
          </a:xfrm>
        </p:spPr>
        <p:txBody>
          <a:bodyPr/>
          <a:lstStyle/>
          <a:p>
            <a:pPr>
              <a:buNone/>
            </a:pPr>
            <a:r>
              <a:rPr lang="da-DK" dirty="0"/>
              <a:t>Erfarent</a:t>
            </a:r>
            <a:r>
              <a:rPr lang="en-US" dirty="0"/>
              <a:t> team</a:t>
            </a:r>
          </a:p>
        </p:txBody>
      </p:sp>
      <p:sp>
        <p:nvSpPr>
          <p:cNvPr id="15" name="Slide Number Placeholder 4">
            <a:extLst>
              <a:ext uri="{FF2B5EF4-FFF2-40B4-BE49-F238E27FC236}">
                <a16:creationId xmlns:a16="http://schemas.microsoft.com/office/drawing/2014/main" id="{6D1CCFF9-DE3C-A881-94A1-07F8C6EE83EC}"/>
              </a:ext>
            </a:extLst>
          </p:cNvPr>
          <p:cNvSpPr>
            <a:spLocks noGrp="1"/>
          </p:cNvSpPr>
          <p:nvPr>
            <p:ph type="sldNum" sz="quarter" idx="17"/>
          </p:nvPr>
        </p:nvSpPr>
        <p:spPr>
          <a:xfrm>
            <a:off x="726163" y="6433200"/>
            <a:ext cx="394920" cy="180000"/>
          </a:xfrm>
        </p:spPr>
        <p:txBody>
          <a:bodyPr/>
          <a:lstStyle/>
          <a:p>
            <a:pPr>
              <a:spcAft>
                <a:spcPts val="600"/>
              </a:spcAft>
            </a:pPr>
            <a:fld id="{24C8C45C-947F-4981-8B3F-4F32E973C901}" type="slidenum">
              <a:rPr lang="da-DK" smtClean="0"/>
              <a:pPr>
                <a:spcAft>
                  <a:spcPts val="600"/>
                </a:spcAft>
              </a:pPr>
              <a:t>20</a:t>
            </a:fld>
            <a:endParaRPr lang="da-DK"/>
          </a:p>
        </p:txBody>
      </p:sp>
      <p:sp>
        <p:nvSpPr>
          <p:cNvPr id="17" name="Text Placeholder 5">
            <a:extLst>
              <a:ext uri="{FF2B5EF4-FFF2-40B4-BE49-F238E27FC236}">
                <a16:creationId xmlns:a16="http://schemas.microsoft.com/office/drawing/2014/main" id="{D88B1794-04BF-F7EC-83A9-9C522D0A3E76}"/>
              </a:ext>
            </a:extLst>
          </p:cNvPr>
          <p:cNvSpPr>
            <a:spLocks noGrp="1"/>
          </p:cNvSpPr>
          <p:nvPr>
            <p:ph type="body" sz="quarter" idx="19"/>
          </p:nvPr>
        </p:nvSpPr>
        <p:spPr>
          <a:xfrm>
            <a:off x="719138" y="2181098"/>
            <a:ext cx="5268969" cy="3891091"/>
          </a:xfrm>
        </p:spPr>
        <p:txBody>
          <a:bodyPr/>
          <a:lstStyle/>
          <a:p>
            <a:pPr marL="0" indent="0" fontAlgn="base">
              <a:buNone/>
            </a:pPr>
            <a:r>
              <a:rPr lang="da-DK" sz="1600" dirty="0"/>
              <a:t>Michael Thomassen, CFA, FRM</a:t>
            </a:r>
          </a:p>
          <a:p>
            <a:pPr lvl="1" fontAlgn="base">
              <a:buFont typeface="Wingdings" panose="05000000000000000000" pitchFamily="2" charset="2"/>
              <a:buChar char="ü"/>
            </a:pPr>
            <a:r>
              <a:rPr lang="da-DK" sz="1400" dirty="0"/>
              <a:t> Seniorporteføljemanager</a:t>
            </a:r>
          </a:p>
          <a:p>
            <a:pPr lvl="1" fontAlgn="base">
              <a:buFont typeface="Wingdings" panose="05000000000000000000" pitchFamily="2" charset="2"/>
              <a:buChar char="ü"/>
            </a:pPr>
            <a:r>
              <a:rPr lang="da-DK" sz="1400" dirty="0"/>
              <a:t> 16 års erfaring med porteføljestyring</a:t>
            </a:r>
          </a:p>
          <a:p>
            <a:pPr lvl="1" fontAlgn="base">
              <a:buFont typeface="Wingdings" panose="05000000000000000000" pitchFamily="2" charset="2"/>
              <a:buChar char="ü"/>
            </a:pPr>
            <a:endParaRPr lang="da-DK" sz="800" dirty="0"/>
          </a:p>
          <a:p>
            <a:pPr marL="0" indent="0" fontAlgn="base">
              <a:buNone/>
            </a:pPr>
            <a:r>
              <a:rPr lang="da-DK" sz="1600" dirty="0"/>
              <a:t>Romanas Narusis, CFA, FRM</a:t>
            </a:r>
          </a:p>
          <a:p>
            <a:pPr marL="483797" indent="-285750" fontAlgn="base">
              <a:buFont typeface="Wingdings" panose="05000000000000000000" pitchFamily="2" charset="2"/>
              <a:buChar char="ü"/>
            </a:pPr>
            <a:r>
              <a:rPr lang="da-DK" sz="1400" dirty="0"/>
              <a:t>Seniorporteføljemanager </a:t>
            </a:r>
          </a:p>
          <a:p>
            <a:pPr marL="483797" indent="-285750" fontAlgn="base">
              <a:buFont typeface="Wingdings" panose="05000000000000000000" pitchFamily="2" charset="2"/>
              <a:buChar char="ü"/>
            </a:pPr>
            <a:r>
              <a:rPr lang="da-DK" sz="1400" dirty="0"/>
              <a:t>15 års erfaring med porteføljestyring</a:t>
            </a:r>
          </a:p>
          <a:p>
            <a:pPr marL="378047" fontAlgn="base">
              <a:buFont typeface="Arial" panose="020B0604020202020204" pitchFamily="34" charset="0"/>
              <a:buChar char="•"/>
            </a:pPr>
            <a:endParaRPr lang="da-DK" sz="800" dirty="0"/>
          </a:p>
          <a:p>
            <a:pPr marL="0" indent="0" fontAlgn="base">
              <a:buNone/>
            </a:pPr>
            <a:r>
              <a:rPr lang="da-DK" sz="1600" dirty="0"/>
              <a:t>Morten Imsgard</a:t>
            </a:r>
          </a:p>
          <a:p>
            <a:pPr marL="583689" indent="-285750" fontAlgn="base">
              <a:buFont typeface="Wingdings" panose="05000000000000000000" pitchFamily="2" charset="2"/>
              <a:buChar char="ü"/>
            </a:pPr>
            <a:r>
              <a:rPr lang="da-DK" sz="1400" dirty="0"/>
              <a:t>ESG chef</a:t>
            </a:r>
          </a:p>
          <a:p>
            <a:pPr marL="583689" indent="-285750" fontAlgn="base">
              <a:buFont typeface="Wingdings" panose="05000000000000000000" pitchFamily="2" charset="2"/>
              <a:buChar char="ü"/>
            </a:pPr>
            <a:r>
              <a:rPr lang="da-DK" sz="1400" dirty="0"/>
              <a:t>15 års erfaring med aktieanalyse og porteføljestyring</a:t>
            </a:r>
          </a:p>
          <a:p>
            <a:pPr marL="0" indent="0" fontAlgn="base">
              <a:buNone/>
            </a:pPr>
            <a:endParaRPr lang="da-DK" sz="800" dirty="0"/>
          </a:p>
          <a:p>
            <a:pPr marL="297939" indent="0" fontAlgn="base">
              <a:buNone/>
            </a:pPr>
            <a:endParaRPr lang="da-DK" sz="1200" dirty="0"/>
          </a:p>
          <a:p>
            <a:pPr marL="297939" indent="0" fontAlgn="base">
              <a:buNone/>
            </a:pPr>
            <a:endParaRPr lang="da-DK" sz="1400" dirty="0"/>
          </a:p>
        </p:txBody>
      </p:sp>
      <p:pic>
        <p:nvPicPr>
          <p:cNvPr id="11" name="Pladsholder til billede 10" descr="Et billede, der indeholder person, tøj, slips, kontorartikler&#10;&#10;Automatisk genereret beskrivelse">
            <a:extLst>
              <a:ext uri="{FF2B5EF4-FFF2-40B4-BE49-F238E27FC236}">
                <a16:creationId xmlns:a16="http://schemas.microsoft.com/office/drawing/2014/main" id="{C3E3825B-6427-513F-73AA-8A9F1144337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8713" r="16681"/>
          <a:stretch/>
        </p:blipFill>
        <p:spPr>
          <a:xfrm>
            <a:off x="7548000" y="0"/>
            <a:ext cx="4644000" cy="5669280"/>
          </a:xfrm>
        </p:spPr>
      </p:pic>
    </p:spTree>
    <p:extLst>
      <p:ext uri="{BB962C8B-B14F-4D97-AF65-F5344CB8AC3E}">
        <p14:creationId xmlns:p14="http://schemas.microsoft.com/office/powerpoint/2010/main" val="63433673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612000"/>
            <a:ext cx="6315811" cy="638629"/>
          </a:xfrm>
        </p:spPr>
        <p:txBody>
          <a:bodyPr anchor="t">
            <a:normAutofit/>
          </a:bodyPr>
          <a:lstStyle/>
          <a:p>
            <a:r>
              <a:rPr lang="da-DK" dirty="0"/>
              <a:t>Teamet bag</a:t>
            </a:r>
          </a:p>
        </p:txBody>
      </p:sp>
      <p:sp>
        <p:nvSpPr>
          <p:cNvPr id="13" name="Subtitle 2">
            <a:extLst>
              <a:ext uri="{FF2B5EF4-FFF2-40B4-BE49-F238E27FC236}">
                <a16:creationId xmlns:a16="http://schemas.microsoft.com/office/drawing/2014/main" id="{2B47995A-9483-3BD3-D8D5-04D22CF7A7DD}"/>
              </a:ext>
            </a:extLst>
          </p:cNvPr>
          <p:cNvSpPr>
            <a:spLocks noGrp="1"/>
          </p:cNvSpPr>
          <p:nvPr>
            <p:ph type="subTitle" idx="18"/>
          </p:nvPr>
        </p:nvSpPr>
        <p:spPr>
          <a:xfrm>
            <a:off x="719139" y="1260000"/>
            <a:ext cx="7224711" cy="560088"/>
          </a:xfrm>
        </p:spPr>
        <p:txBody>
          <a:bodyPr/>
          <a:lstStyle/>
          <a:p>
            <a:pPr>
              <a:buNone/>
            </a:pPr>
            <a:r>
              <a:rPr lang="da-DK" dirty="0"/>
              <a:t>Globalt netværk</a:t>
            </a:r>
            <a:endParaRPr lang="en-US" dirty="0"/>
          </a:p>
        </p:txBody>
      </p:sp>
      <p:sp>
        <p:nvSpPr>
          <p:cNvPr id="15" name="Slide Number Placeholder 4">
            <a:extLst>
              <a:ext uri="{FF2B5EF4-FFF2-40B4-BE49-F238E27FC236}">
                <a16:creationId xmlns:a16="http://schemas.microsoft.com/office/drawing/2014/main" id="{6D1CCFF9-DE3C-A881-94A1-07F8C6EE83EC}"/>
              </a:ext>
            </a:extLst>
          </p:cNvPr>
          <p:cNvSpPr>
            <a:spLocks noGrp="1"/>
          </p:cNvSpPr>
          <p:nvPr>
            <p:ph type="sldNum" sz="quarter" idx="17"/>
          </p:nvPr>
        </p:nvSpPr>
        <p:spPr>
          <a:xfrm>
            <a:off x="726163" y="6433200"/>
            <a:ext cx="394920" cy="180000"/>
          </a:xfrm>
        </p:spPr>
        <p:txBody>
          <a:bodyPr/>
          <a:lstStyle/>
          <a:p>
            <a:pPr>
              <a:spcAft>
                <a:spcPts val="600"/>
              </a:spcAft>
            </a:pPr>
            <a:fld id="{24C8C45C-947F-4981-8B3F-4F32E973C901}" type="slidenum">
              <a:rPr lang="da-DK" smtClean="0"/>
              <a:pPr>
                <a:spcAft>
                  <a:spcPts val="600"/>
                </a:spcAft>
              </a:pPr>
              <a:t>21</a:t>
            </a:fld>
            <a:endParaRPr lang="da-DK"/>
          </a:p>
        </p:txBody>
      </p:sp>
      <p:grpSp>
        <p:nvGrpSpPr>
          <p:cNvPr id="28" name="Gruppe 27">
            <a:extLst>
              <a:ext uri="{FF2B5EF4-FFF2-40B4-BE49-F238E27FC236}">
                <a16:creationId xmlns:a16="http://schemas.microsoft.com/office/drawing/2014/main" id="{8144909C-69BD-B203-AFDF-1239FCFA5ED7}"/>
              </a:ext>
            </a:extLst>
          </p:cNvPr>
          <p:cNvGrpSpPr/>
          <p:nvPr/>
        </p:nvGrpSpPr>
        <p:grpSpPr>
          <a:xfrm>
            <a:off x="726157" y="3523844"/>
            <a:ext cx="2519999" cy="2523944"/>
            <a:chOff x="4146837" y="1085359"/>
            <a:chExt cx="1131773" cy="1204310"/>
          </a:xfrm>
        </p:grpSpPr>
        <p:sp>
          <p:nvSpPr>
            <p:cNvPr id="29" name="Ellipse 28">
              <a:extLst>
                <a:ext uri="{FF2B5EF4-FFF2-40B4-BE49-F238E27FC236}">
                  <a16:creationId xmlns:a16="http://schemas.microsoft.com/office/drawing/2014/main" id="{099F6DBF-2CC0-7B41-335F-E4BCFD235041}"/>
                </a:ext>
              </a:extLst>
            </p:cNvPr>
            <p:cNvSpPr/>
            <p:nvPr/>
          </p:nvSpPr>
          <p:spPr>
            <a:xfrm>
              <a:off x="4146837" y="1085359"/>
              <a:ext cx="1131773" cy="12043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Ellipse 4">
              <a:extLst>
                <a:ext uri="{FF2B5EF4-FFF2-40B4-BE49-F238E27FC236}">
                  <a16:creationId xmlns:a16="http://schemas.microsoft.com/office/drawing/2014/main" id="{68A282D6-9422-B9CE-817B-6EE7634154EF}"/>
                </a:ext>
              </a:extLst>
            </p:cNvPr>
            <p:cNvSpPr txBox="1"/>
            <p:nvPr/>
          </p:nvSpPr>
          <p:spPr>
            <a:xfrm>
              <a:off x="4231945" y="1141808"/>
              <a:ext cx="955781" cy="9761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da-DK" sz="1300" kern="1200" dirty="0"/>
            </a:p>
            <a:p>
              <a:pPr marL="0" lvl="0" indent="0" algn="ctr" defTabSz="577850">
                <a:lnSpc>
                  <a:spcPct val="90000"/>
                </a:lnSpc>
                <a:spcBef>
                  <a:spcPct val="0"/>
                </a:spcBef>
                <a:spcAft>
                  <a:spcPct val="35000"/>
                </a:spcAft>
                <a:buNone/>
              </a:pPr>
              <a:endParaRPr lang="da-DK" sz="1300" kern="1200" dirty="0"/>
            </a:p>
            <a:p>
              <a:pPr indent="0" algn="ctr" defTabSz="577850">
                <a:lnSpc>
                  <a:spcPct val="90000"/>
                </a:lnSpc>
                <a:spcBef>
                  <a:spcPct val="0"/>
                </a:spcBef>
                <a:spcAft>
                  <a:spcPct val="35000"/>
                </a:spcAft>
                <a:buNone/>
              </a:pPr>
              <a:r>
                <a:rPr lang="da-DK" sz="2400" b="1" dirty="0"/>
                <a:t>Data</a:t>
              </a:r>
            </a:p>
            <a:p>
              <a:pPr indent="0" algn="ctr" defTabSz="577850">
                <a:lnSpc>
                  <a:spcPct val="90000"/>
                </a:lnSpc>
                <a:spcBef>
                  <a:spcPct val="0"/>
                </a:spcBef>
                <a:spcAft>
                  <a:spcPct val="35000"/>
                </a:spcAft>
                <a:buNone/>
              </a:pPr>
              <a:r>
                <a:rPr lang="da-DK" sz="1400" dirty="0" err="1"/>
                <a:t>Bloomberg</a:t>
              </a:r>
              <a:endParaRPr lang="da-DK" sz="1400" dirty="0"/>
            </a:p>
            <a:p>
              <a:pPr indent="0" algn="ctr" defTabSz="577850">
                <a:lnSpc>
                  <a:spcPct val="90000"/>
                </a:lnSpc>
                <a:spcBef>
                  <a:spcPct val="0"/>
                </a:spcBef>
                <a:spcAft>
                  <a:spcPct val="35000"/>
                </a:spcAft>
                <a:buNone/>
              </a:pPr>
              <a:r>
                <a:rPr lang="da-DK" sz="1400" dirty="0"/>
                <a:t>S&amp;P Capital</a:t>
              </a:r>
            </a:p>
            <a:p>
              <a:pPr indent="0" algn="ctr" defTabSz="577850">
                <a:lnSpc>
                  <a:spcPct val="90000"/>
                </a:lnSpc>
                <a:spcBef>
                  <a:spcPct val="0"/>
                </a:spcBef>
                <a:spcAft>
                  <a:spcPct val="35000"/>
                </a:spcAft>
                <a:buNone/>
              </a:pPr>
              <a:r>
                <a:rPr lang="da-DK" sz="1400" dirty="0"/>
                <a:t>Sustainalytics</a:t>
              </a:r>
            </a:p>
            <a:p>
              <a:pPr indent="0" algn="ctr" defTabSz="577850">
                <a:lnSpc>
                  <a:spcPct val="90000"/>
                </a:lnSpc>
                <a:spcBef>
                  <a:spcPct val="0"/>
                </a:spcBef>
                <a:spcAft>
                  <a:spcPct val="35000"/>
                </a:spcAft>
                <a:buNone/>
              </a:pPr>
              <a:r>
                <a:rPr lang="da-DK" sz="1400" dirty="0"/>
                <a:t>MSCI</a:t>
              </a:r>
            </a:p>
            <a:p>
              <a:pPr indent="0" algn="ctr" defTabSz="577850">
                <a:lnSpc>
                  <a:spcPct val="90000"/>
                </a:lnSpc>
                <a:spcBef>
                  <a:spcPct val="0"/>
                </a:spcBef>
                <a:spcAft>
                  <a:spcPct val="35000"/>
                </a:spcAft>
                <a:buNone/>
              </a:pPr>
              <a:r>
                <a:rPr lang="da-DK" sz="1400" dirty="0"/>
                <a:t>Holt</a:t>
              </a:r>
              <a:endParaRPr lang="da-DK" sz="1100" kern="1200" dirty="0"/>
            </a:p>
            <a:p>
              <a:pPr marL="0" lvl="0" indent="0" algn="ctr" defTabSz="577850">
                <a:lnSpc>
                  <a:spcPct val="90000"/>
                </a:lnSpc>
                <a:spcBef>
                  <a:spcPct val="0"/>
                </a:spcBef>
                <a:spcAft>
                  <a:spcPct val="35000"/>
                </a:spcAft>
                <a:buNone/>
              </a:pPr>
              <a:r>
                <a:rPr lang="da-DK" sz="1500" kern="1200" dirty="0"/>
                <a:t> </a:t>
              </a:r>
            </a:p>
          </p:txBody>
        </p:sp>
      </p:grpSp>
      <p:grpSp>
        <p:nvGrpSpPr>
          <p:cNvPr id="34" name="Gruppe 33">
            <a:extLst>
              <a:ext uri="{FF2B5EF4-FFF2-40B4-BE49-F238E27FC236}">
                <a16:creationId xmlns:a16="http://schemas.microsoft.com/office/drawing/2014/main" id="{EE034551-D6A7-323C-7810-749FC9B3F758}"/>
              </a:ext>
            </a:extLst>
          </p:cNvPr>
          <p:cNvGrpSpPr/>
          <p:nvPr/>
        </p:nvGrpSpPr>
        <p:grpSpPr>
          <a:xfrm>
            <a:off x="3445668" y="1820088"/>
            <a:ext cx="2556000" cy="2523944"/>
            <a:chOff x="4146837" y="1085359"/>
            <a:chExt cx="1204310" cy="1204310"/>
          </a:xfrm>
        </p:grpSpPr>
        <p:sp>
          <p:nvSpPr>
            <p:cNvPr id="35" name="Ellipse 34">
              <a:extLst>
                <a:ext uri="{FF2B5EF4-FFF2-40B4-BE49-F238E27FC236}">
                  <a16:creationId xmlns:a16="http://schemas.microsoft.com/office/drawing/2014/main" id="{ED796965-F86C-5D52-7545-01C8E4684D89}"/>
                </a:ext>
              </a:extLst>
            </p:cNvPr>
            <p:cNvSpPr/>
            <p:nvPr/>
          </p:nvSpPr>
          <p:spPr>
            <a:xfrm>
              <a:off x="4146837" y="1085359"/>
              <a:ext cx="1204310" cy="12043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Ellipse 4">
              <a:extLst>
                <a:ext uri="{FF2B5EF4-FFF2-40B4-BE49-F238E27FC236}">
                  <a16:creationId xmlns:a16="http://schemas.microsoft.com/office/drawing/2014/main" id="{48F83237-6C64-3974-0ED1-D3FDF6030807}"/>
                </a:ext>
              </a:extLst>
            </p:cNvPr>
            <p:cNvSpPr txBox="1"/>
            <p:nvPr/>
          </p:nvSpPr>
          <p:spPr>
            <a:xfrm>
              <a:off x="4242184" y="1231048"/>
              <a:ext cx="1013615" cy="8515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a-DK" sz="2400" b="1" kern="1200" dirty="0"/>
                <a:t>Research</a:t>
              </a:r>
            </a:p>
            <a:p>
              <a:pPr lvl="0" algn="ctr" defTabSz="577850">
                <a:lnSpc>
                  <a:spcPct val="90000"/>
                </a:lnSpc>
                <a:spcBef>
                  <a:spcPct val="0"/>
                </a:spcBef>
                <a:spcAft>
                  <a:spcPct val="35000"/>
                </a:spcAft>
              </a:pPr>
              <a:r>
                <a:rPr lang="da-DK" sz="1400" kern="1200" dirty="0"/>
                <a:t>+20 globale partnere</a:t>
              </a:r>
              <a:endParaRPr lang="da-DK" sz="1500" kern="1200" dirty="0"/>
            </a:p>
          </p:txBody>
        </p:sp>
      </p:grpSp>
      <p:grpSp>
        <p:nvGrpSpPr>
          <p:cNvPr id="37" name="Gruppe 36">
            <a:extLst>
              <a:ext uri="{FF2B5EF4-FFF2-40B4-BE49-F238E27FC236}">
                <a16:creationId xmlns:a16="http://schemas.microsoft.com/office/drawing/2014/main" id="{0CA7CD55-1FD9-CE85-5E3C-8FEEACD951A0}"/>
              </a:ext>
            </a:extLst>
          </p:cNvPr>
          <p:cNvGrpSpPr/>
          <p:nvPr/>
        </p:nvGrpSpPr>
        <p:grpSpPr>
          <a:xfrm>
            <a:off x="5996507" y="3642148"/>
            <a:ext cx="2520000" cy="2523944"/>
            <a:chOff x="4146837" y="1085359"/>
            <a:chExt cx="1204310" cy="1204310"/>
          </a:xfrm>
        </p:grpSpPr>
        <p:sp>
          <p:nvSpPr>
            <p:cNvPr id="38" name="Ellipse 37">
              <a:extLst>
                <a:ext uri="{FF2B5EF4-FFF2-40B4-BE49-F238E27FC236}">
                  <a16:creationId xmlns:a16="http://schemas.microsoft.com/office/drawing/2014/main" id="{C17A4887-BE0D-88C9-8AF5-2E208C0D616B}"/>
                </a:ext>
              </a:extLst>
            </p:cNvPr>
            <p:cNvSpPr/>
            <p:nvPr/>
          </p:nvSpPr>
          <p:spPr>
            <a:xfrm>
              <a:off x="4146837" y="1085359"/>
              <a:ext cx="1204310" cy="12043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Ellipse 4">
              <a:extLst>
                <a:ext uri="{FF2B5EF4-FFF2-40B4-BE49-F238E27FC236}">
                  <a16:creationId xmlns:a16="http://schemas.microsoft.com/office/drawing/2014/main" id="{04B2EF65-40B0-FEA9-C1D2-CFA017E94989}"/>
                </a:ext>
              </a:extLst>
            </p:cNvPr>
            <p:cNvSpPr txBox="1"/>
            <p:nvPr/>
          </p:nvSpPr>
          <p:spPr>
            <a:xfrm>
              <a:off x="4242184" y="1241062"/>
              <a:ext cx="1013615" cy="8515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a-DK" sz="2400" b="1" dirty="0"/>
                <a:t>Modeller</a:t>
              </a:r>
              <a:endParaRPr lang="da-DK" sz="2400" b="1" kern="1200" dirty="0"/>
            </a:p>
            <a:p>
              <a:pPr marL="0" lvl="0" indent="0" algn="ctr" defTabSz="577850">
                <a:lnSpc>
                  <a:spcPct val="90000"/>
                </a:lnSpc>
                <a:spcBef>
                  <a:spcPct val="0"/>
                </a:spcBef>
                <a:spcAft>
                  <a:spcPct val="35000"/>
                </a:spcAft>
                <a:buNone/>
              </a:pPr>
              <a:r>
                <a:rPr lang="da-DK" sz="1400" kern="1200" dirty="0" err="1"/>
                <a:t>Empirical</a:t>
              </a:r>
              <a:r>
                <a:rPr lang="da-DK" sz="1400" kern="1200" dirty="0"/>
                <a:t> Research</a:t>
              </a:r>
            </a:p>
            <a:p>
              <a:pPr marL="0" lvl="0" indent="0" algn="ctr" defTabSz="577850">
                <a:lnSpc>
                  <a:spcPct val="90000"/>
                </a:lnSpc>
                <a:spcBef>
                  <a:spcPct val="0"/>
                </a:spcBef>
                <a:spcAft>
                  <a:spcPct val="35000"/>
                </a:spcAft>
                <a:buNone/>
              </a:pPr>
              <a:r>
                <a:rPr lang="da-DK" sz="1400" dirty="0"/>
                <a:t>Holt Lens</a:t>
              </a:r>
              <a:endParaRPr lang="da-DK" sz="1500" kern="1200" dirty="0"/>
            </a:p>
          </p:txBody>
        </p:sp>
      </p:grpSp>
      <p:grpSp>
        <p:nvGrpSpPr>
          <p:cNvPr id="4" name="Gruppe 3">
            <a:extLst>
              <a:ext uri="{FF2B5EF4-FFF2-40B4-BE49-F238E27FC236}">
                <a16:creationId xmlns:a16="http://schemas.microsoft.com/office/drawing/2014/main" id="{0A540A07-00FF-FC98-A369-61D00368ABB9}"/>
              </a:ext>
            </a:extLst>
          </p:cNvPr>
          <p:cNvGrpSpPr/>
          <p:nvPr/>
        </p:nvGrpSpPr>
        <p:grpSpPr>
          <a:xfrm>
            <a:off x="8616263" y="1820088"/>
            <a:ext cx="2520000" cy="2520000"/>
            <a:chOff x="4146837" y="1085359"/>
            <a:chExt cx="1204310" cy="1204310"/>
          </a:xfrm>
        </p:grpSpPr>
        <p:sp>
          <p:nvSpPr>
            <p:cNvPr id="5" name="Ellipse 4">
              <a:extLst>
                <a:ext uri="{FF2B5EF4-FFF2-40B4-BE49-F238E27FC236}">
                  <a16:creationId xmlns:a16="http://schemas.microsoft.com/office/drawing/2014/main" id="{7969B04C-0470-5325-6100-32050FA6ABA8}"/>
                </a:ext>
              </a:extLst>
            </p:cNvPr>
            <p:cNvSpPr/>
            <p:nvPr/>
          </p:nvSpPr>
          <p:spPr>
            <a:xfrm>
              <a:off x="4146837" y="1085359"/>
              <a:ext cx="1204310" cy="12043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Ellipse 4">
              <a:extLst>
                <a:ext uri="{FF2B5EF4-FFF2-40B4-BE49-F238E27FC236}">
                  <a16:creationId xmlns:a16="http://schemas.microsoft.com/office/drawing/2014/main" id="{831A3FF3-4591-0785-976F-529AA88AA48B}"/>
                </a:ext>
              </a:extLst>
            </p:cNvPr>
            <p:cNvSpPr txBox="1"/>
            <p:nvPr/>
          </p:nvSpPr>
          <p:spPr>
            <a:xfrm>
              <a:off x="4242184" y="1257388"/>
              <a:ext cx="1013615" cy="8515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a-DK" sz="2400" b="1" kern="1200" dirty="0"/>
                <a:t>Access</a:t>
              </a:r>
            </a:p>
            <a:p>
              <a:pPr lvl="0" algn="ctr" defTabSz="577850">
                <a:lnSpc>
                  <a:spcPct val="90000"/>
                </a:lnSpc>
                <a:spcBef>
                  <a:spcPct val="0"/>
                </a:spcBef>
                <a:spcAft>
                  <a:spcPct val="35000"/>
                </a:spcAft>
              </a:pPr>
              <a:r>
                <a:rPr lang="da-DK" sz="1400" dirty="0"/>
                <a:t>Analytikere</a:t>
              </a:r>
            </a:p>
            <a:p>
              <a:pPr lvl="0" algn="ctr" defTabSz="577850">
                <a:lnSpc>
                  <a:spcPct val="90000"/>
                </a:lnSpc>
                <a:spcBef>
                  <a:spcPct val="0"/>
                </a:spcBef>
                <a:spcAft>
                  <a:spcPct val="35000"/>
                </a:spcAft>
              </a:pPr>
              <a:r>
                <a:rPr lang="da-DK" sz="1400" dirty="0"/>
                <a:t>Virksomheder</a:t>
              </a:r>
            </a:p>
            <a:p>
              <a:pPr lvl="0" algn="ctr" defTabSz="577850">
                <a:lnSpc>
                  <a:spcPct val="90000"/>
                </a:lnSpc>
                <a:spcBef>
                  <a:spcPct val="0"/>
                </a:spcBef>
                <a:spcAft>
                  <a:spcPct val="35000"/>
                </a:spcAft>
              </a:pPr>
              <a:r>
                <a:rPr lang="da-DK" sz="1400" dirty="0"/>
                <a:t>Konferencer</a:t>
              </a:r>
              <a:endParaRPr lang="da-DK" sz="1500" kern="1200" dirty="0"/>
            </a:p>
          </p:txBody>
        </p:sp>
      </p:grpSp>
    </p:spTree>
    <p:extLst>
      <p:ext uri="{BB962C8B-B14F-4D97-AF65-F5344CB8AC3E}">
        <p14:creationId xmlns:p14="http://schemas.microsoft.com/office/powerpoint/2010/main" val="321057776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Disclaimer</a:t>
            </a:r>
            <a:endParaRPr lang="da-DK" dirty="0"/>
          </a:p>
        </p:txBody>
      </p:sp>
      <p:sp>
        <p:nvSpPr>
          <p:cNvPr id="3" name="Pladsholder til indhold 2"/>
          <p:cNvSpPr>
            <a:spLocks noGrp="1"/>
          </p:cNvSpPr>
          <p:nvPr>
            <p:ph sz="quarter" idx="14"/>
          </p:nvPr>
        </p:nvSpPr>
        <p:spPr>
          <a:xfrm>
            <a:off x="579155" y="1221696"/>
            <a:ext cx="11000095" cy="5055536"/>
          </a:xfrm>
        </p:spPr>
        <p:txBody>
          <a:bodyPr/>
          <a:lstStyle/>
          <a:p>
            <a:pPr>
              <a:buNone/>
            </a:pPr>
            <a:endParaRPr lang="da-DK" sz="907" dirty="0"/>
          </a:p>
          <a:p>
            <a:pPr>
              <a:buNone/>
            </a:pPr>
            <a:endParaRPr lang="da-DK" sz="907" dirty="0"/>
          </a:p>
          <a:p>
            <a:pPr marL="0" indent="0">
              <a:lnSpc>
                <a:spcPct val="200000"/>
              </a:lnSpc>
              <a:buNone/>
            </a:pPr>
            <a:r>
              <a:rPr lang="da-DK" sz="1050" b="1" dirty="0">
                <a:solidFill>
                  <a:schemeClr val="accent3"/>
                </a:solidFill>
              </a:rPr>
              <a:t>Ansvarsfraskrivelse:</a:t>
            </a:r>
            <a:br>
              <a:rPr lang="da-DK" sz="1050" dirty="0">
                <a:solidFill>
                  <a:schemeClr val="accent3"/>
                </a:solidFill>
              </a:rPr>
            </a:br>
            <a:br>
              <a:rPr lang="da-DK" sz="1050" dirty="0">
                <a:solidFill>
                  <a:schemeClr val="accent3"/>
                </a:solidFill>
              </a:rPr>
            </a:br>
            <a:r>
              <a:rPr lang="da-DK" sz="1050" dirty="0">
                <a:solidFill>
                  <a:schemeClr val="accent3"/>
                </a:solidFill>
              </a:rPr>
              <a:t>Denne præsentation er udarbejdet af Syd Fund Management A/S. Indholdet af præsentationen er udtryk for Syd Fund Management A/</a:t>
            </a:r>
            <a:r>
              <a:rPr lang="da-DK" sz="1050" dirty="0" err="1">
                <a:solidFill>
                  <a:schemeClr val="accent3"/>
                </a:solidFill>
              </a:rPr>
              <a:t>S’s</a:t>
            </a:r>
            <a:r>
              <a:rPr lang="da-DK" sz="1050" dirty="0">
                <a:solidFill>
                  <a:schemeClr val="accent3"/>
                </a:solidFill>
              </a:rPr>
              <a:t> bedste skøn, vurderinger og forventninger og er bl.a. baseret på informationskilder, som Syd Fund Management A/S finder pålidelige. Præsentationen er ikke og må ikke opfattes som en opfordring til at handle andele i foreningen. Før investor foretager investeringer, bør vedkommende læse seneste prospekt og Central Investorinformation, der kan hentes gratis på sydinvest.dk. Såfremt materialets indhold afviger fra prospektets, er det indholdet i prospektet, som er gældende. Historiske afkast er ingen garanti for fremtidige afkast, og faktisk realiserede afkast kan afvige fra forventningerne. Vi gør opmærksom på, at afkast og kursudvikling i afdelingen kan blive negativ. Hvor materialet oplyser om den skattemæssige behandling af en disposition, er det med forbehold for, at den skattemæssige behandling altid afhænger af den enkelte investors individuelle situation, og at reglerne i øvrigt kan ændre sig fremover. </a:t>
            </a:r>
          </a:p>
          <a:p>
            <a:pPr marL="0" indent="0">
              <a:lnSpc>
                <a:spcPct val="200000"/>
              </a:lnSpc>
              <a:buNone/>
            </a:pPr>
            <a:endParaRPr lang="da-DK" sz="1050" dirty="0">
              <a:solidFill>
                <a:schemeClr val="accent3"/>
              </a:solidFill>
            </a:endParaRPr>
          </a:p>
          <a:p>
            <a:pPr marL="0" indent="0">
              <a:lnSpc>
                <a:spcPct val="200000"/>
              </a:lnSpc>
              <a:buNone/>
            </a:pPr>
            <a:r>
              <a:rPr lang="da-DK" sz="1050" dirty="0">
                <a:solidFill>
                  <a:schemeClr val="accent3"/>
                </a:solidFill>
              </a:rPr>
              <a:t>Syd Fund Management A/S påtager sig intet ansvar for ændrede forudsætninger eller eventuelle fejl i materialet – herunder eventuelle fejl i kilder, trykfejl eller beregningsfejl. Syd Fund Management A/S fraskriver sig ethvert ansvar for tab i forbindelse med dispositioner, der er foretaget alene på baggrund af materialet. Det anbefales at søge professionel rådgivning. </a:t>
            </a:r>
          </a:p>
          <a:p>
            <a:pPr marL="0" indent="0">
              <a:lnSpc>
                <a:spcPct val="200000"/>
              </a:lnSpc>
              <a:buNone/>
            </a:pPr>
            <a:endParaRPr lang="da-DK" sz="1050" dirty="0">
              <a:solidFill>
                <a:schemeClr val="accent3"/>
              </a:solidFill>
            </a:endParaRPr>
          </a:p>
          <a:p>
            <a:pPr marL="0" indent="0">
              <a:lnSpc>
                <a:spcPct val="200000"/>
              </a:lnSpc>
              <a:buNone/>
            </a:pPr>
            <a:r>
              <a:rPr lang="da-DK" sz="1050" dirty="0">
                <a:solidFill>
                  <a:schemeClr val="accent3"/>
                </a:solidFill>
              </a:rPr>
              <a:t>Syd Fund Management A/S   |   </a:t>
            </a:r>
            <a:r>
              <a:rPr lang="da-DK" sz="1050" dirty="0" err="1">
                <a:solidFill>
                  <a:schemeClr val="accent3"/>
                </a:solidFill>
              </a:rPr>
              <a:t>Peberlyk</a:t>
            </a:r>
            <a:r>
              <a:rPr lang="da-DK" sz="1050" dirty="0">
                <a:solidFill>
                  <a:schemeClr val="accent3"/>
                </a:solidFill>
              </a:rPr>
              <a:t> 4   |   DK-6200 Aabenraa  |  CVR-nr. 21274003</a:t>
            </a:r>
          </a:p>
          <a:p>
            <a:pPr>
              <a:buNone/>
            </a:pPr>
            <a:endParaRPr lang="da-DK" sz="907"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FAC4F-BCFD-65D8-B626-05AA48B7BFDA}"/>
              </a:ext>
            </a:extLst>
          </p:cNvPr>
          <p:cNvSpPr>
            <a:spLocks noGrp="1"/>
          </p:cNvSpPr>
          <p:nvPr>
            <p:ph type="title"/>
          </p:nvPr>
        </p:nvSpPr>
        <p:spPr>
          <a:xfrm>
            <a:off x="719138" y="612000"/>
            <a:ext cx="6315811" cy="638629"/>
          </a:xfrm>
        </p:spPr>
        <p:txBody>
          <a:bodyPr anchor="t">
            <a:normAutofit/>
          </a:bodyPr>
          <a:lstStyle/>
          <a:p>
            <a:r>
              <a:rPr lang="da-DK" dirty="0"/>
              <a:t>Investeringsfilosofi	</a:t>
            </a:r>
          </a:p>
        </p:txBody>
      </p:sp>
      <p:sp>
        <p:nvSpPr>
          <p:cNvPr id="12" name="Subtitle 2">
            <a:extLst>
              <a:ext uri="{FF2B5EF4-FFF2-40B4-BE49-F238E27FC236}">
                <a16:creationId xmlns:a16="http://schemas.microsoft.com/office/drawing/2014/main" id="{8897E6B6-1CD3-1DD6-60F8-DEC0F6C3E7DD}"/>
              </a:ext>
            </a:extLst>
          </p:cNvPr>
          <p:cNvSpPr>
            <a:spLocks noGrp="1"/>
          </p:cNvSpPr>
          <p:nvPr>
            <p:ph type="subTitle" idx="18"/>
          </p:nvPr>
        </p:nvSpPr>
        <p:spPr>
          <a:xfrm>
            <a:off x="719139" y="1260000"/>
            <a:ext cx="6316743" cy="560088"/>
          </a:xfrm>
        </p:spPr>
        <p:txBody>
          <a:bodyPr>
            <a:normAutofit/>
          </a:bodyPr>
          <a:lstStyle/>
          <a:p>
            <a:r>
              <a:rPr lang="en-US" dirty="0"/>
              <a:t>QARP</a:t>
            </a:r>
          </a:p>
        </p:txBody>
      </p:sp>
      <p:sp>
        <p:nvSpPr>
          <p:cNvPr id="14" name="Slide Number Placeholder 4">
            <a:extLst>
              <a:ext uri="{FF2B5EF4-FFF2-40B4-BE49-F238E27FC236}">
                <a16:creationId xmlns:a16="http://schemas.microsoft.com/office/drawing/2014/main" id="{3E2E008E-6137-C8B8-1CA8-A112A23B81D7}"/>
              </a:ext>
            </a:extLst>
          </p:cNvPr>
          <p:cNvSpPr>
            <a:spLocks noGrp="1"/>
          </p:cNvSpPr>
          <p:nvPr>
            <p:ph type="sldNum" sz="quarter" idx="17"/>
          </p:nvPr>
        </p:nvSpPr>
        <p:spPr>
          <a:xfrm>
            <a:off x="726163" y="6433200"/>
            <a:ext cx="394920" cy="180000"/>
          </a:xfrm>
        </p:spPr>
        <p:txBody>
          <a:bodyPr anchor="b">
            <a:normAutofit/>
          </a:bodyPr>
          <a:lstStyle/>
          <a:p>
            <a:pPr>
              <a:spcAft>
                <a:spcPts val="600"/>
              </a:spcAft>
            </a:pPr>
            <a:fld id="{24C8C45C-947F-4981-8B3F-4F32E973C901}" type="slidenum">
              <a:rPr lang="da-DK" smtClean="0"/>
              <a:pPr>
                <a:spcAft>
                  <a:spcPts val="600"/>
                </a:spcAft>
              </a:pPr>
              <a:t>3</a:t>
            </a:fld>
            <a:endParaRPr lang="da-DK"/>
          </a:p>
        </p:txBody>
      </p:sp>
      <p:sp>
        <p:nvSpPr>
          <p:cNvPr id="16" name="Text Placeholder 5">
            <a:extLst>
              <a:ext uri="{FF2B5EF4-FFF2-40B4-BE49-F238E27FC236}">
                <a16:creationId xmlns:a16="http://schemas.microsoft.com/office/drawing/2014/main" id="{B94A4052-3A80-1FFE-4656-D582C7996124}"/>
              </a:ext>
            </a:extLst>
          </p:cNvPr>
          <p:cNvSpPr>
            <a:spLocks noGrp="1"/>
          </p:cNvSpPr>
          <p:nvPr>
            <p:ph type="body" sz="quarter" idx="19"/>
          </p:nvPr>
        </p:nvSpPr>
        <p:spPr>
          <a:xfrm>
            <a:off x="726163" y="2320837"/>
            <a:ext cx="5919081" cy="3186112"/>
          </a:xfrm>
        </p:spPr>
        <p:txBody>
          <a:bodyPr>
            <a:normAutofit/>
          </a:bodyPr>
          <a:lstStyle/>
          <a:p>
            <a:pPr marL="0" indent="0">
              <a:buNone/>
            </a:pPr>
            <a:r>
              <a:rPr lang="en-US" sz="1600" b="1" dirty="0"/>
              <a:t>Quality at a Reasonable Price (QARP) </a:t>
            </a:r>
          </a:p>
          <a:p>
            <a:pPr marL="0" lvl="1" indent="0">
              <a:buNone/>
            </a:pPr>
            <a:r>
              <a:rPr lang="da-DK" sz="1400" i="1" dirty="0"/>
              <a:t>“Vores filosofi er, at en portefølje af stærke kvalitetsselskaber, som kan vækste og opnå en stærk forrentning af deres investerede kapital, over tid vil medføre et attraktivt afkast til en lavere risiko.” </a:t>
            </a:r>
            <a:endParaRPr lang="da-DK" sz="1400" b="1" dirty="0"/>
          </a:p>
          <a:p>
            <a:pPr marL="0" indent="0">
              <a:buNone/>
            </a:pPr>
            <a:endParaRPr lang="en-US" sz="1700" b="1" dirty="0"/>
          </a:p>
          <a:p>
            <a:pPr marL="0" indent="0">
              <a:buNone/>
            </a:pPr>
            <a:r>
              <a:rPr lang="en-US" sz="1600" b="1" dirty="0"/>
              <a:t>Bottom-up fokuseret proces </a:t>
            </a:r>
          </a:p>
          <a:p>
            <a:pPr marL="0" lvl="1" indent="0">
              <a:buNone/>
            </a:pPr>
            <a:r>
              <a:rPr lang="da-DK" sz="1400" i="1" dirty="0"/>
              <a:t>“Vi tror på, at den rigtige tilgang til udvælgelse af kvalitetsselskaber er en </a:t>
            </a:r>
            <a:r>
              <a:rPr lang="da-DK" sz="1400" i="1" dirty="0" err="1"/>
              <a:t>bottom</a:t>
            </a:r>
            <a:r>
              <a:rPr lang="da-DK" sz="1400" i="1" dirty="0"/>
              <a:t>-up fokuseret tilgang. Inddragelse af makrosyn sker primært med henblik på at styre den overordnede risiko på tværs af porteføljen.”</a:t>
            </a:r>
          </a:p>
          <a:p>
            <a:endParaRPr lang="en-US" sz="1700" dirty="0"/>
          </a:p>
        </p:txBody>
      </p:sp>
      <p:pic>
        <p:nvPicPr>
          <p:cNvPr id="4" name="Pladsholder til billede 3" descr="Et billede, der indeholder skakbrik, Indendørs sport, skak, brætspil&#10;&#10;Automatisk genereret beskrivelse">
            <a:extLst>
              <a:ext uri="{FF2B5EF4-FFF2-40B4-BE49-F238E27FC236}">
                <a16:creationId xmlns:a16="http://schemas.microsoft.com/office/drawing/2014/main" id="{D286960E-4EFE-F324-E74E-8E8410A2DF2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305" b="9305"/>
          <a:stretch>
            <a:fillRect/>
          </a:stretch>
        </p:blipFill>
        <p:spPr/>
      </p:pic>
    </p:spTree>
    <p:extLst>
      <p:ext uri="{BB962C8B-B14F-4D97-AF65-F5344CB8AC3E}">
        <p14:creationId xmlns:p14="http://schemas.microsoft.com/office/powerpoint/2010/main" val="403855803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3E4CA-71D6-33BF-0712-A0B429238970}"/>
              </a:ext>
            </a:extLst>
          </p:cNvPr>
          <p:cNvSpPr>
            <a:spLocks noGrp="1"/>
          </p:cNvSpPr>
          <p:nvPr>
            <p:ph type="title"/>
          </p:nvPr>
        </p:nvSpPr>
        <p:spPr>
          <a:xfrm>
            <a:off x="719138" y="612000"/>
            <a:ext cx="8643937" cy="638629"/>
          </a:xfrm>
        </p:spPr>
        <p:txBody>
          <a:bodyPr/>
          <a:lstStyle/>
          <a:p>
            <a:r>
              <a:rPr lang="da-DK" dirty="0"/>
              <a:t>Empirisk baggrund for Kvalitet </a:t>
            </a:r>
          </a:p>
        </p:txBody>
      </p:sp>
      <p:sp>
        <p:nvSpPr>
          <p:cNvPr id="3" name="Undertitel 2">
            <a:extLst>
              <a:ext uri="{FF2B5EF4-FFF2-40B4-BE49-F238E27FC236}">
                <a16:creationId xmlns:a16="http://schemas.microsoft.com/office/drawing/2014/main" id="{DCEEE3EF-448A-6674-946C-54B1623E2EDF}"/>
              </a:ext>
            </a:extLst>
          </p:cNvPr>
          <p:cNvSpPr>
            <a:spLocks noGrp="1"/>
          </p:cNvSpPr>
          <p:nvPr>
            <p:ph type="subTitle" idx="18"/>
          </p:nvPr>
        </p:nvSpPr>
        <p:spPr/>
        <p:txBody>
          <a:bodyPr/>
          <a:lstStyle/>
          <a:p>
            <a:pPr>
              <a:buNone/>
            </a:pPr>
            <a:r>
              <a:rPr lang="da-DK" dirty="0"/>
              <a:t>Historisk stærk performance </a:t>
            </a:r>
          </a:p>
        </p:txBody>
      </p:sp>
      <p:sp>
        <p:nvSpPr>
          <p:cNvPr id="5" name="Pladsholder til slidenummer 4">
            <a:extLst>
              <a:ext uri="{FF2B5EF4-FFF2-40B4-BE49-F238E27FC236}">
                <a16:creationId xmlns:a16="http://schemas.microsoft.com/office/drawing/2014/main" id="{17A8F88B-FEEA-161B-FB91-521D0FEDA7D8}"/>
              </a:ext>
            </a:extLst>
          </p:cNvPr>
          <p:cNvSpPr>
            <a:spLocks noGrp="1"/>
          </p:cNvSpPr>
          <p:nvPr>
            <p:ph type="sldNum" sz="quarter" idx="17"/>
          </p:nvPr>
        </p:nvSpPr>
        <p:spPr/>
        <p:txBody>
          <a:bodyPr/>
          <a:lstStyle/>
          <a:p>
            <a:fld id="{24C8C45C-947F-4981-8B3F-4F32E973C901}" type="slidenum">
              <a:rPr lang="da-DK" smtClean="0"/>
              <a:pPr/>
              <a:t>4</a:t>
            </a:fld>
            <a:endParaRPr lang="da-DK" dirty="0"/>
          </a:p>
        </p:txBody>
      </p:sp>
      <p:pic>
        <p:nvPicPr>
          <p:cNvPr id="6" name="Billede 5">
            <a:extLst>
              <a:ext uri="{FF2B5EF4-FFF2-40B4-BE49-F238E27FC236}">
                <a16:creationId xmlns:a16="http://schemas.microsoft.com/office/drawing/2014/main" id="{3B9FD2B9-6F03-E215-DCCE-263446365FBE}"/>
              </a:ext>
            </a:extLst>
          </p:cNvPr>
          <p:cNvPicPr/>
          <p:nvPr/>
        </p:nvPicPr>
        <p:blipFill>
          <a:blip r:embed="rId3"/>
          <a:stretch>
            <a:fillRect/>
          </a:stretch>
        </p:blipFill>
        <p:spPr>
          <a:xfrm>
            <a:off x="659094" y="1990725"/>
            <a:ext cx="7618926" cy="3776663"/>
          </a:xfrm>
          <a:prstGeom prst="rect">
            <a:avLst/>
          </a:prstGeom>
        </p:spPr>
      </p:pic>
      <p:sp>
        <p:nvSpPr>
          <p:cNvPr id="8" name="Tekstfelt 7">
            <a:extLst>
              <a:ext uri="{FF2B5EF4-FFF2-40B4-BE49-F238E27FC236}">
                <a16:creationId xmlns:a16="http://schemas.microsoft.com/office/drawing/2014/main" id="{9365B327-7886-35FF-CDC4-DDEE419574F0}"/>
              </a:ext>
            </a:extLst>
          </p:cNvPr>
          <p:cNvSpPr txBox="1"/>
          <p:nvPr/>
        </p:nvSpPr>
        <p:spPr>
          <a:xfrm>
            <a:off x="719137" y="5767388"/>
            <a:ext cx="7747529" cy="276999"/>
          </a:xfrm>
          <a:prstGeom prst="rect">
            <a:avLst/>
          </a:prstGeom>
          <a:noFill/>
        </p:spPr>
        <p:txBody>
          <a:bodyPr wrap="square" lIns="0" tIns="0" rIns="0" bIns="0" rtlCol="0">
            <a:spAutoFit/>
          </a:bodyPr>
          <a:lstStyle/>
          <a:p>
            <a:pPr algn="l"/>
            <a:r>
              <a:rPr lang="da-DK" sz="900" dirty="0">
                <a:solidFill>
                  <a:schemeClr val="bg2"/>
                </a:solidFill>
              </a:rPr>
              <a:t>Note: long top-30% US </a:t>
            </a:r>
            <a:r>
              <a:rPr lang="da-DK" sz="900" dirty="0" err="1">
                <a:solidFill>
                  <a:schemeClr val="bg2"/>
                </a:solidFill>
              </a:rPr>
              <a:t>stocks</a:t>
            </a:r>
            <a:r>
              <a:rPr lang="da-DK" sz="900" dirty="0">
                <a:solidFill>
                  <a:schemeClr val="bg2"/>
                </a:solidFill>
              </a:rPr>
              <a:t> on operating </a:t>
            </a:r>
            <a:r>
              <a:rPr lang="da-DK" sz="900" dirty="0" err="1">
                <a:solidFill>
                  <a:schemeClr val="bg2"/>
                </a:solidFill>
              </a:rPr>
              <a:t>profitability</a:t>
            </a:r>
            <a:r>
              <a:rPr lang="da-DK" sz="900" dirty="0">
                <a:solidFill>
                  <a:schemeClr val="bg2"/>
                </a:solidFill>
              </a:rPr>
              <a:t> and short bottom-30% (</a:t>
            </a:r>
            <a:r>
              <a:rPr lang="da-DK" sz="900" dirty="0" err="1">
                <a:solidFill>
                  <a:schemeClr val="bg2"/>
                </a:solidFill>
              </a:rPr>
              <a:t>market</a:t>
            </a:r>
            <a:r>
              <a:rPr lang="da-DK" sz="900" dirty="0">
                <a:solidFill>
                  <a:schemeClr val="bg2"/>
                </a:solidFill>
              </a:rPr>
              <a:t> cap </a:t>
            </a:r>
            <a:r>
              <a:rPr lang="da-DK" sz="900" dirty="0" err="1">
                <a:solidFill>
                  <a:schemeClr val="bg2"/>
                </a:solidFill>
              </a:rPr>
              <a:t>weighted</a:t>
            </a:r>
            <a:r>
              <a:rPr lang="da-DK" sz="900" dirty="0">
                <a:solidFill>
                  <a:schemeClr val="bg2"/>
                </a:solidFill>
              </a:rPr>
              <a:t>)</a:t>
            </a:r>
          </a:p>
          <a:p>
            <a:pPr algn="l"/>
            <a:r>
              <a:rPr lang="da-DK" sz="900" dirty="0">
                <a:solidFill>
                  <a:schemeClr val="bg2"/>
                </a:solidFill>
              </a:rPr>
              <a:t>Kilde: </a:t>
            </a:r>
            <a:r>
              <a:rPr lang="da-DK" sz="900" dirty="0" err="1">
                <a:solidFill>
                  <a:schemeClr val="bg2"/>
                </a:solidFill>
              </a:rPr>
              <a:t>Fama</a:t>
            </a:r>
            <a:r>
              <a:rPr lang="da-DK" sz="900" dirty="0">
                <a:solidFill>
                  <a:schemeClr val="bg2"/>
                </a:solidFill>
              </a:rPr>
              <a:t>-French</a:t>
            </a:r>
          </a:p>
        </p:txBody>
      </p:sp>
      <p:sp>
        <p:nvSpPr>
          <p:cNvPr id="9" name="Tekstfelt 8">
            <a:extLst>
              <a:ext uri="{FF2B5EF4-FFF2-40B4-BE49-F238E27FC236}">
                <a16:creationId xmlns:a16="http://schemas.microsoft.com/office/drawing/2014/main" id="{FB1C61C8-6EE8-2F0B-F613-AB1162617678}"/>
              </a:ext>
            </a:extLst>
          </p:cNvPr>
          <p:cNvSpPr txBox="1"/>
          <p:nvPr/>
        </p:nvSpPr>
        <p:spPr>
          <a:xfrm>
            <a:off x="8848725" y="2915463"/>
            <a:ext cx="2881865" cy="1938992"/>
          </a:xfrm>
          <a:prstGeom prst="rect">
            <a:avLst/>
          </a:prstGeom>
          <a:noFill/>
        </p:spPr>
        <p:txBody>
          <a:bodyPr wrap="square" lIns="0" tIns="0" rIns="0" bIns="0" rtlCol="0">
            <a:spAutoFit/>
          </a:bodyPr>
          <a:lstStyle/>
          <a:p>
            <a:pPr marL="171450" indent="-171450" algn="l">
              <a:lnSpc>
                <a:spcPct val="200000"/>
              </a:lnSpc>
              <a:buFont typeface="Arial" panose="020B0604020202020204" pitchFamily="34" charset="0"/>
              <a:buChar char="•"/>
            </a:pPr>
            <a:r>
              <a:rPr lang="da-DK" sz="1400" dirty="0">
                <a:solidFill>
                  <a:schemeClr val="bg2"/>
                </a:solidFill>
              </a:rPr>
              <a:t>Stærk historisk performance</a:t>
            </a:r>
          </a:p>
          <a:p>
            <a:pPr marL="171450" indent="-171450" algn="l">
              <a:lnSpc>
                <a:spcPct val="200000"/>
              </a:lnSpc>
              <a:buFont typeface="Arial" panose="020B0604020202020204" pitchFamily="34" charset="0"/>
              <a:buChar char="•"/>
            </a:pPr>
            <a:r>
              <a:rPr lang="da-DK" sz="1400" dirty="0">
                <a:solidFill>
                  <a:schemeClr val="bg2"/>
                </a:solidFill>
              </a:rPr>
              <a:t>Mere stabilt afkast</a:t>
            </a:r>
          </a:p>
          <a:p>
            <a:pPr marL="171450" indent="-171450" algn="l">
              <a:lnSpc>
                <a:spcPct val="200000"/>
              </a:lnSpc>
              <a:buFont typeface="Arial" panose="020B0604020202020204" pitchFamily="34" charset="0"/>
              <a:buChar char="•"/>
            </a:pPr>
            <a:r>
              <a:rPr lang="da-DK" sz="1400" dirty="0">
                <a:solidFill>
                  <a:schemeClr val="bg2"/>
                </a:solidFill>
              </a:rPr>
              <a:t>Beskyttelse i faldende markeder</a:t>
            </a:r>
          </a:p>
          <a:p>
            <a:pPr marL="171450" indent="-171450" algn="l">
              <a:lnSpc>
                <a:spcPct val="200000"/>
              </a:lnSpc>
              <a:buFont typeface="Arial" panose="020B0604020202020204" pitchFamily="34" charset="0"/>
              <a:buChar char="•"/>
            </a:pPr>
            <a:r>
              <a:rPr lang="da-DK" sz="1400" dirty="0">
                <a:solidFill>
                  <a:schemeClr val="bg2"/>
                </a:solidFill>
              </a:rPr>
              <a:t>Lav korrelation med andre faktorer </a:t>
            </a:r>
          </a:p>
          <a:p>
            <a:pPr marL="171450" indent="-171450" algn="l">
              <a:buFont typeface="Arial" panose="020B0604020202020204" pitchFamily="34" charset="0"/>
              <a:buChar char="•"/>
            </a:pPr>
            <a:endParaRPr lang="da-DK" sz="1400" dirty="0">
              <a:solidFill>
                <a:schemeClr val="bg2"/>
              </a:solidFill>
            </a:endParaRPr>
          </a:p>
        </p:txBody>
      </p:sp>
      <p:sp>
        <p:nvSpPr>
          <p:cNvPr id="4" name="Rektangel 3">
            <a:extLst>
              <a:ext uri="{FF2B5EF4-FFF2-40B4-BE49-F238E27FC236}">
                <a16:creationId xmlns:a16="http://schemas.microsoft.com/office/drawing/2014/main" id="{9407EC0F-F9F5-0DA8-6C12-864E745F41B1}"/>
              </a:ext>
            </a:extLst>
          </p:cNvPr>
          <p:cNvSpPr/>
          <p:nvPr/>
        </p:nvSpPr>
        <p:spPr>
          <a:xfrm>
            <a:off x="956732" y="2062831"/>
            <a:ext cx="130483" cy="2841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Tree>
    <p:extLst>
      <p:ext uri="{BB962C8B-B14F-4D97-AF65-F5344CB8AC3E}">
        <p14:creationId xmlns:p14="http://schemas.microsoft.com/office/powerpoint/2010/main" val="57498788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E1F5D6-F904-7220-6712-578DDE3DC6B7}"/>
              </a:ext>
            </a:extLst>
          </p:cNvPr>
          <p:cNvSpPr>
            <a:spLocks noGrp="1"/>
          </p:cNvSpPr>
          <p:nvPr>
            <p:ph type="title"/>
          </p:nvPr>
        </p:nvSpPr>
        <p:spPr>
          <a:xfrm>
            <a:off x="719138" y="612000"/>
            <a:ext cx="6315811" cy="638629"/>
          </a:xfrm>
        </p:spPr>
        <p:txBody>
          <a:bodyPr anchor="t">
            <a:noAutofit/>
          </a:bodyPr>
          <a:lstStyle/>
          <a:p>
            <a:r>
              <a:rPr lang="da-DK" dirty="0"/>
              <a:t>Hvad er kvalitet?</a:t>
            </a:r>
          </a:p>
        </p:txBody>
      </p:sp>
      <p:sp>
        <p:nvSpPr>
          <p:cNvPr id="3" name="Undertitel 2">
            <a:extLst>
              <a:ext uri="{FF2B5EF4-FFF2-40B4-BE49-F238E27FC236}">
                <a16:creationId xmlns:a16="http://schemas.microsoft.com/office/drawing/2014/main" id="{25EB85C3-CCA7-1607-DFD7-F4C2C9592C57}"/>
              </a:ext>
            </a:extLst>
          </p:cNvPr>
          <p:cNvSpPr>
            <a:spLocks noGrp="1"/>
          </p:cNvSpPr>
          <p:nvPr>
            <p:ph type="subTitle" idx="18"/>
          </p:nvPr>
        </p:nvSpPr>
        <p:spPr>
          <a:xfrm>
            <a:off x="719139" y="1260000"/>
            <a:ext cx="6316743" cy="560088"/>
          </a:xfrm>
        </p:spPr>
        <p:txBody>
          <a:bodyPr>
            <a:normAutofit/>
          </a:bodyPr>
          <a:lstStyle/>
          <a:p>
            <a:r>
              <a:rPr lang="da-DK" dirty="0"/>
              <a:t>Kvalitet er mere end et nøgletal</a:t>
            </a:r>
          </a:p>
        </p:txBody>
      </p:sp>
      <p:sp>
        <p:nvSpPr>
          <p:cNvPr id="5" name="Pladsholder til slidenummer 4">
            <a:extLst>
              <a:ext uri="{FF2B5EF4-FFF2-40B4-BE49-F238E27FC236}">
                <a16:creationId xmlns:a16="http://schemas.microsoft.com/office/drawing/2014/main" id="{F52D0620-4A29-620F-F0DE-A726FD5AB2EE}"/>
              </a:ext>
            </a:extLst>
          </p:cNvPr>
          <p:cNvSpPr>
            <a:spLocks noGrp="1"/>
          </p:cNvSpPr>
          <p:nvPr>
            <p:ph type="sldNum" sz="quarter" idx="17"/>
          </p:nvPr>
        </p:nvSpPr>
        <p:spPr>
          <a:xfrm>
            <a:off x="726163" y="6433200"/>
            <a:ext cx="394920" cy="180000"/>
          </a:xfrm>
        </p:spPr>
        <p:txBody>
          <a:bodyPr anchor="b">
            <a:normAutofit/>
          </a:bodyPr>
          <a:lstStyle/>
          <a:p>
            <a:pPr>
              <a:spcAft>
                <a:spcPts val="600"/>
              </a:spcAft>
            </a:pPr>
            <a:fld id="{24C8C45C-947F-4981-8B3F-4F32E973C901}" type="slidenum">
              <a:rPr lang="da-DK" smtClean="0"/>
              <a:pPr>
                <a:spcAft>
                  <a:spcPts val="600"/>
                </a:spcAft>
              </a:pPr>
              <a:t>5</a:t>
            </a:fld>
            <a:endParaRPr lang="da-DK"/>
          </a:p>
        </p:txBody>
      </p:sp>
      <p:sp>
        <p:nvSpPr>
          <p:cNvPr id="6" name="Pladsholder til tekst 5">
            <a:extLst>
              <a:ext uri="{FF2B5EF4-FFF2-40B4-BE49-F238E27FC236}">
                <a16:creationId xmlns:a16="http://schemas.microsoft.com/office/drawing/2014/main" id="{C0C6F620-465E-84B3-2734-FD1473912571}"/>
              </a:ext>
            </a:extLst>
          </p:cNvPr>
          <p:cNvSpPr>
            <a:spLocks noGrp="1"/>
          </p:cNvSpPr>
          <p:nvPr>
            <p:ph type="body" sz="quarter" idx="19"/>
          </p:nvPr>
        </p:nvSpPr>
        <p:spPr>
          <a:xfrm>
            <a:off x="726163" y="2116867"/>
            <a:ext cx="6315811" cy="3552096"/>
          </a:xfrm>
        </p:spPr>
        <p:txBody>
          <a:bodyPr>
            <a:normAutofit fontScale="92500" lnSpcReduction="10000"/>
          </a:bodyPr>
          <a:lstStyle/>
          <a:p>
            <a:pPr marL="0" indent="0">
              <a:buNone/>
            </a:pPr>
            <a:r>
              <a:rPr lang="da-DK" sz="1500" i="1" dirty="0"/>
              <a:t>”Det handler om at identificere selskaber med en høj og stabil indtjening, som vi tror på kan blive ved med at levere og endda vækste den de næste mange år frem. Disse er sande kvalitetsselskaber, som kan skabe stor værdi for sine aktionærer over tid.”</a:t>
            </a:r>
          </a:p>
          <a:p>
            <a:endParaRPr lang="da-DK" sz="1400" dirty="0"/>
          </a:p>
          <a:p>
            <a:pPr marL="0" indent="0">
              <a:buNone/>
            </a:pPr>
            <a:r>
              <a:rPr lang="da-DK" sz="1500" b="1" dirty="0"/>
              <a:t>Vi vurderer om et selskab er et sandt kvalitetsselskab</a:t>
            </a:r>
          </a:p>
          <a:p>
            <a:pPr lvl="1">
              <a:buFont typeface="Wingdings" panose="05000000000000000000" pitchFamily="2" charset="2"/>
              <a:buChar char="ü"/>
            </a:pPr>
            <a:r>
              <a:rPr lang="da-DK" sz="1400" dirty="0"/>
              <a:t>Forståelig forretningsmodel?</a:t>
            </a:r>
          </a:p>
          <a:p>
            <a:pPr lvl="1">
              <a:buFont typeface="Wingdings" panose="05000000000000000000" pitchFamily="2" charset="2"/>
              <a:buChar char="ü"/>
            </a:pPr>
            <a:r>
              <a:rPr lang="da-DK" sz="1400" dirty="0"/>
              <a:t>Konkurrencemæssige fordele?</a:t>
            </a:r>
          </a:p>
          <a:p>
            <a:pPr lvl="1">
              <a:buFont typeface="Wingdings" panose="05000000000000000000" pitchFamily="2" charset="2"/>
              <a:buChar char="ü"/>
            </a:pPr>
            <a:r>
              <a:rPr lang="da-DK" sz="1400" dirty="0"/>
              <a:t>God ledelse?</a:t>
            </a:r>
          </a:p>
          <a:p>
            <a:pPr lvl="1">
              <a:buFont typeface="Wingdings" panose="05000000000000000000" pitchFamily="2" charset="2"/>
              <a:buChar char="ü"/>
            </a:pPr>
            <a:r>
              <a:rPr lang="da-DK" sz="1400" dirty="0"/>
              <a:t>Strukturel vækst?</a:t>
            </a:r>
          </a:p>
          <a:p>
            <a:pPr lvl="1"/>
            <a:endParaRPr lang="da-DK" sz="1400" dirty="0"/>
          </a:p>
          <a:p>
            <a:pPr marL="0" indent="0">
              <a:buNone/>
            </a:pPr>
            <a:r>
              <a:rPr lang="da-DK" sz="1500" b="1" dirty="0"/>
              <a:t>Grundig analyse og disciplin sikrer, at kvalitet købes til fair </a:t>
            </a:r>
            <a:r>
              <a:rPr lang="da-DK" sz="1500" b="1" dirty="0" err="1"/>
              <a:t>value</a:t>
            </a:r>
            <a:endParaRPr lang="da-DK" sz="1500" b="1" dirty="0"/>
          </a:p>
          <a:p>
            <a:pPr lvl="1">
              <a:buFont typeface="Wingdings" panose="05000000000000000000" pitchFamily="2" charset="2"/>
              <a:buChar char="ü"/>
            </a:pPr>
            <a:r>
              <a:rPr lang="da-DK" sz="1400" dirty="0"/>
              <a:t>En stor risiko er at købe falsk kvalitet til dyr pris</a:t>
            </a:r>
          </a:p>
          <a:p>
            <a:pPr lvl="1">
              <a:buFont typeface="Wingdings" panose="05000000000000000000" pitchFamily="2" charset="2"/>
              <a:buChar char="ü"/>
            </a:pPr>
            <a:r>
              <a:rPr lang="da-DK" sz="1400" dirty="0"/>
              <a:t>Grundig analyse øger sandsynligheden for sand kvalitet</a:t>
            </a:r>
          </a:p>
          <a:p>
            <a:pPr lvl="1">
              <a:buFont typeface="Wingdings" panose="05000000000000000000" pitchFamily="2" charset="2"/>
              <a:buChar char="ü"/>
            </a:pPr>
            <a:r>
              <a:rPr lang="da-DK" sz="1400" dirty="0"/>
              <a:t>Disciplin sikrer indkøb til fair </a:t>
            </a:r>
            <a:r>
              <a:rPr lang="da-DK" sz="1400" dirty="0" err="1"/>
              <a:t>value</a:t>
            </a:r>
            <a:endParaRPr lang="da-DK" sz="1400" dirty="0"/>
          </a:p>
        </p:txBody>
      </p:sp>
      <p:pic>
        <p:nvPicPr>
          <p:cNvPr id="10" name="Pladsholder til billede 9" descr="Et billede, der indeholder sky, vinter, sne, udendørs&#10;&#10;Automatisk genereret beskrivelse">
            <a:extLst>
              <a:ext uri="{FF2B5EF4-FFF2-40B4-BE49-F238E27FC236}">
                <a16:creationId xmlns:a16="http://schemas.microsoft.com/office/drawing/2014/main" id="{AA75670B-0B96-CD23-2C0D-6134D9C9871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494" r="22494"/>
          <a:stretch>
            <a:fillRect/>
          </a:stretch>
        </p:blipFill>
        <p:spPr/>
      </p:pic>
    </p:spTree>
    <p:extLst>
      <p:ext uri="{BB962C8B-B14F-4D97-AF65-F5344CB8AC3E}">
        <p14:creationId xmlns:p14="http://schemas.microsoft.com/office/powerpoint/2010/main" val="6097605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81D989-DBA5-0125-E227-07C4B544832F}"/>
              </a:ext>
            </a:extLst>
          </p:cNvPr>
          <p:cNvSpPr>
            <a:spLocks noGrp="1"/>
          </p:cNvSpPr>
          <p:nvPr>
            <p:ph type="title"/>
          </p:nvPr>
        </p:nvSpPr>
        <p:spPr>
          <a:xfrm>
            <a:off x="719138" y="612000"/>
            <a:ext cx="10752137" cy="637675"/>
          </a:xfrm>
        </p:spPr>
        <p:txBody>
          <a:bodyPr anchor="t">
            <a:normAutofit/>
          </a:bodyPr>
          <a:lstStyle/>
          <a:p>
            <a:r>
              <a:rPr lang="da-DK" dirty="0"/>
              <a:t>Investeringsproces </a:t>
            </a:r>
          </a:p>
        </p:txBody>
      </p:sp>
      <p:sp>
        <p:nvSpPr>
          <p:cNvPr id="5" name="Pladsholder til slidenummer 4">
            <a:extLst>
              <a:ext uri="{FF2B5EF4-FFF2-40B4-BE49-F238E27FC236}">
                <a16:creationId xmlns:a16="http://schemas.microsoft.com/office/drawing/2014/main" id="{C426FC6B-12B7-109A-23D7-16BF3C1CE7C6}"/>
              </a:ext>
            </a:extLst>
          </p:cNvPr>
          <p:cNvSpPr>
            <a:spLocks noGrp="1"/>
          </p:cNvSpPr>
          <p:nvPr>
            <p:ph type="sldNum" sz="quarter" idx="12"/>
          </p:nvPr>
        </p:nvSpPr>
        <p:spPr>
          <a:xfrm>
            <a:off x="726163" y="6433200"/>
            <a:ext cx="394920" cy="180000"/>
          </a:xfrm>
        </p:spPr>
        <p:txBody>
          <a:bodyPr anchor="b">
            <a:normAutofit/>
          </a:bodyPr>
          <a:lstStyle/>
          <a:p>
            <a:pPr>
              <a:spcAft>
                <a:spcPts val="600"/>
              </a:spcAft>
            </a:pPr>
            <a:fld id="{24C8C45C-947F-4981-8B3F-4F32E973C901}" type="slidenum">
              <a:rPr lang="da-DK" smtClean="0"/>
              <a:pPr>
                <a:spcAft>
                  <a:spcPts val="600"/>
                </a:spcAft>
              </a:pPr>
              <a:t>6</a:t>
            </a:fld>
            <a:endParaRPr lang="da-DK"/>
          </a:p>
        </p:txBody>
      </p:sp>
      <p:graphicFrame>
        <p:nvGraphicFramePr>
          <p:cNvPr id="10" name="Pladsholder til indhold 9">
            <a:extLst>
              <a:ext uri="{FF2B5EF4-FFF2-40B4-BE49-F238E27FC236}">
                <a16:creationId xmlns:a16="http://schemas.microsoft.com/office/drawing/2014/main" id="{99AF610F-208F-EA3B-6650-AC5A65933953}"/>
              </a:ext>
            </a:extLst>
          </p:cNvPr>
          <p:cNvGraphicFramePr>
            <a:graphicFrameLocks noGrp="1"/>
          </p:cNvGraphicFramePr>
          <p:nvPr>
            <p:ph sz="quarter" idx="15"/>
          </p:nvPr>
        </p:nvGraphicFramePr>
        <p:xfrm>
          <a:off x="719138" y="1605866"/>
          <a:ext cx="4421756" cy="4342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kstfelt 12">
            <a:extLst>
              <a:ext uri="{FF2B5EF4-FFF2-40B4-BE49-F238E27FC236}">
                <a16:creationId xmlns:a16="http://schemas.microsoft.com/office/drawing/2014/main" id="{0465C40E-FCFB-E151-6949-A3036836F25F}"/>
              </a:ext>
            </a:extLst>
          </p:cNvPr>
          <p:cNvSpPr txBox="1"/>
          <p:nvPr/>
        </p:nvSpPr>
        <p:spPr>
          <a:xfrm>
            <a:off x="5303235" y="3016608"/>
            <a:ext cx="1146372" cy="169277"/>
          </a:xfrm>
          <a:prstGeom prst="rect">
            <a:avLst/>
          </a:prstGeom>
          <a:noFill/>
        </p:spPr>
        <p:txBody>
          <a:bodyPr wrap="square" lIns="0" tIns="0" rIns="0" bIns="0" rtlCol="0">
            <a:spAutoFit/>
          </a:bodyPr>
          <a:lstStyle/>
          <a:p>
            <a:pPr algn="ctr"/>
            <a:r>
              <a:rPr lang="da-DK" sz="1100" b="1" dirty="0">
                <a:solidFill>
                  <a:schemeClr val="bg2"/>
                </a:solidFill>
              </a:rPr>
              <a:t>Red Flags</a:t>
            </a:r>
          </a:p>
        </p:txBody>
      </p:sp>
      <p:pic>
        <p:nvPicPr>
          <p:cNvPr id="16" name="Grafik 15" descr="Globus kontur">
            <a:extLst>
              <a:ext uri="{FF2B5EF4-FFF2-40B4-BE49-F238E27FC236}">
                <a16:creationId xmlns:a16="http://schemas.microsoft.com/office/drawing/2014/main" id="{7F605DA6-D6E3-CB31-B66B-F1E0533F58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47821" y="1667671"/>
            <a:ext cx="457200" cy="457200"/>
          </a:xfrm>
          <a:prstGeom prst="rect">
            <a:avLst/>
          </a:prstGeom>
        </p:spPr>
      </p:pic>
      <p:sp>
        <p:nvSpPr>
          <p:cNvPr id="17" name="Tekstfelt 16">
            <a:extLst>
              <a:ext uri="{FF2B5EF4-FFF2-40B4-BE49-F238E27FC236}">
                <a16:creationId xmlns:a16="http://schemas.microsoft.com/office/drawing/2014/main" id="{F306350C-18CA-234C-6186-8707D23442D8}"/>
              </a:ext>
            </a:extLst>
          </p:cNvPr>
          <p:cNvSpPr txBox="1"/>
          <p:nvPr/>
        </p:nvSpPr>
        <p:spPr>
          <a:xfrm>
            <a:off x="5351743" y="2140466"/>
            <a:ext cx="1049356" cy="169277"/>
          </a:xfrm>
          <a:prstGeom prst="rect">
            <a:avLst/>
          </a:prstGeom>
          <a:noFill/>
        </p:spPr>
        <p:txBody>
          <a:bodyPr wrap="square" lIns="0" tIns="0" rIns="0" bIns="0" rtlCol="0">
            <a:spAutoFit/>
          </a:bodyPr>
          <a:lstStyle/>
          <a:p>
            <a:pPr algn="ctr"/>
            <a:r>
              <a:rPr lang="da-DK" sz="1100" b="1" dirty="0">
                <a:solidFill>
                  <a:schemeClr val="bg2"/>
                </a:solidFill>
              </a:rPr>
              <a:t>MSCI AC World</a:t>
            </a:r>
          </a:p>
        </p:txBody>
      </p:sp>
      <p:sp>
        <p:nvSpPr>
          <p:cNvPr id="19" name="Er lig med 18">
            <a:extLst>
              <a:ext uri="{FF2B5EF4-FFF2-40B4-BE49-F238E27FC236}">
                <a16:creationId xmlns:a16="http://schemas.microsoft.com/office/drawing/2014/main" id="{8BFA032E-874F-712A-48C7-869840B2E973}"/>
              </a:ext>
            </a:extLst>
          </p:cNvPr>
          <p:cNvSpPr/>
          <p:nvPr/>
        </p:nvSpPr>
        <p:spPr>
          <a:xfrm>
            <a:off x="6418602" y="2669373"/>
            <a:ext cx="221828" cy="262901"/>
          </a:xfrm>
          <a:prstGeom prst="mathEqual">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solidFill>
                <a:schemeClr val="bg2"/>
              </a:solidFill>
            </a:endParaRPr>
          </a:p>
        </p:txBody>
      </p:sp>
      <p:pic>
        <p:nvPicPr>
          <p:cNvPr id="21" name="Grafik 20" descr="Bøger på reol kontur">
            <a:extLst>
              <a:ext uri="{FF2B5EF4-FFF2-40B4-BE49-F238E27FC236}">
                <a16:creationId xmlns:a16="http://schemas.microsoft.com/office/drawing/2014/main" id="{16471FC0-955C-85C8-E55B-035749EBB9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40720" y="2579022"/>
            <a:ext cx="457200" cy="457200"/>
          </a:xfrm>
          <a:prstGeom prst="rect">
            <a:avLst/>
          </a:prstGeom>
        </p:spPr>
      </p:pic>
      <p:sp>
        <p:nvSpPr>
          <p:cNvPr id="22" name="Tekstfelt 21">
            <a:extLst>
              <a:ext uri="{FF2B5EF4-FFF2-40B4-BE49-F238E27FC236}">
                <a16:creationId xmlns:a16="http://schemas.microsoft.com/office/drawing/2014/main" id="{C99371BB-9320-ACF3-F77B-AB1B8CF5ED56}"/>
              </a:ext>
            </a:extLst>
          </p:cNvPr>
          <p:cNvSpPr txBox="1"/>
          <p:nvPr/>
        </p:nvSpPr>
        <p:spPr>
          <a:xfrm>
            <a:off x="6891872" y="3016608"/>
            <a:ext cx="1581224" cy="169277"/>
          </a:xfrm>
          <a:prstGeom prst="rect">
            <a:avLst/>
          </a:prstGeom>
          <a:noFill/>
        </p:spPr>
        <p:txBody>
          <a:bodyPr wrap="square" lIns="0" tIns="0" rIns="0" bIns="0" rtlCol="0">
            <a:spAutoFit/>
          </a:bodyPr>
          <a:lstStyle/>
          <a:p>
            <a:pPr algn="l"/>
            <a:r>
              <a:rPr lang="da-DK" sz="1100" dirty="0">
                <a:solidFill>
                  <a:schemeClr val="bg2"/>
                </a:solidFill>
              </a:rPr>
              <a:t>Regnskabskvalitet</a:t>
            </a:r>
          </a:p>
        </p:txBody>
      </p:sp>
      <p:sp>
        <p:nvSpPr>
          <p:cNvPr id="24" name="Plustegn 23">
            <a:extLst>
              <a:ext uri="{FF2B5EF4-FFF2-40B4-BE49-F238E27FC236}">
                <a16:creationId xmlns:a16="http://schemas.microsoft.com/office/drawing/2014/main" id="{7B99FF0E-C047-12DF-C915-9F144B9352F6}"/>
              </a:ext>
            </a:extLst>
          </p:cNvPr>
          <p:cNvSpPr/>
          <p:nvPr/>
        </p:nvSpPr>
        <p:spPr>
          <a:xfrm>
            <a:off x="7961880" y="2669373"/>
            <a:ext cx="262901" cy="262901"/>
          </a:xfrm>
          <a:prstGeom prst="mathPlus">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dirty="0" err="1">
              <a:solidFill>
                <a:schemeClr val="bg2"/>
              </a:solidFill>
            </a:endParaRPr>
          </a:p>
        </p:txBody>
      </p:sp>
      <p:pic>
        <p:nvPicPr>
          <p:cNvPr id="28" name="Grafik 27" descr="Nedadgående trendkurve kontur">
            <a:extLst>
              <a:ext uri="{FF2B5EF4-FFF2-40B4-BE49-F238E27FC236}">
                <a16:creationId xmlns:a16="http://schemas.microsoft.com/office/drawing/2014/main" id="{E6430445-3309-A47F-AEDB-EBEF0C1DA2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88784" y="2572762"/>
            <a:ext cx="457200" cy="457200"/>
          </a:xfrm>
          <a:prstGeom prst="rect">
            <a:avLst/>
          </a:prstGeom>
        </p:spPr>
      </p:pic>
      <p:sp>
        <p:nvSpPr>
          <p:cNvPr id="29" name="Tekstfelt 28">
            <a:extLst>
              <a:ext uri="{FF2B5EF4-FFF2-40B4-BE49-F238E27FC236}">
                <a16:creationId xmlns:a16="http://schemas.microsoft.com/office/drawing/2014/main" id="{64515B26-0A45-9FEF-458D-62C67DC3E232}"/>
              </a:ext>
            </a:extLst>
          </p:cNvPr>
          <p:cNvSpPr txBox="1"/>
          <p:nvPr/>
        </p:nvSpPr>
        <p:spPr>
          <a:xfrm>
            <a:off x="8396433" y="3016608"/>
            <a:ext cx="1581224" cy="169277"/>
          </a:xfrm>
          <a:prstGeom prst="rect">
            <a:avLst/>
          </a:prstGeom>
          <a:noFill/>
        </p:spPr>
        <p:txBody>
          <a:bodyPr wrap="square" lIns="0" tIns="0" rIns="0" bIns="0" rtlCol="0">
            <a:spAutoFit/>
          </a:bodyPr>
          <a:lstStyle/>
          <a:p>
            <a:pPr algn="l"/>
            <a:r>
              <a:rPr lang="da-DK" sz="1100" dirty="0">
                <a:solidFill>
                  <a:schemeClr val="bg2"/>
                </a:solidFill>
              </a:rPr>
              <a:t>Failure Model</a:t>
            </a:r>
          </a:p>
        </p:txBody>
      </p:sp>
      <p:pic>
        <p:nvPicPr>
          <p:cNvPr id="33" name="Billede 32">
            <a:extLst>
              <a:ext uri="{FF2B5EF4-FFF2-40B4-BE49-F238E27FC236}">
                <a16:creationId xmlns:a16="http://schemas.microsoft.com/office/drawing/2014/main" id="{A154B72E-C42C-4930-98E3-CAF9CCA6DEEE}"/>
              </a:ext>
            </a:extLst>
          </p:cNvPr>
          <p:cNvPicPr>
            <a:picLocks noChangeAspect="1"/>
          </p:cNvPicPr>
          <p:nvPr/>
        </p:nvPicPr>
        <p:blipFill>
          <a:blip r:embed="rId14"/>
          <a:stretch>
            <a:fillRect/>
          </a:stretch>
        </p:blipFill>
        <p:spPr>
          <a:xfrm>
            <a:off x="5597481" y="3491489"/>
            <a:ext cx="557881" cy="513081"/>
          </a:xfrm>
          <a:prstGeom prst="rect">
            <a:avLst/>
          </a:prstGeom>
        </p:spPr>
      </p:pic>
      <p:sp>
        <p:nvSpPr>
          <p:cNvPr id="34" name="Tekstfelt 33">
            <a:extLst>
              <a:ext uri="{FF2B5EF4-FFF2-40B4-BE49-F238E27FC236}">
                <a16:creationId xmlns:a16="http://schemas.microsoft.com/office/drawing/2014/main" id="{4399BA9E-B326-3068-225A-669B800000ED}"/>
              </a:ext>
            </a:extLst>
          </p:cNvPr>
          <p:cNvSpPr txBox="1"/>
          <p:nvPr/>
        </p:nvSpPr>
        <p:spPr>
          <a:xfrm>
            <a:off x="5647276" y="4023802"/>
            <a:ext cx="458291" cy="169277"/>
          </a:xfrm>
          <a:prstGeom prst="rect">
            <a:avLst/>
          </a:prstGeom>
          <a:noFill/>
        </p:spPr>
        <p:txBody>
          <a:bodyPr wrap="square" lIns="0" tIns="0" rIns="0" bIns="0" rtlCol="0">
            <a:spAutoFit/>
          </a:bodyPr>
          <a:lstStyle/>
          <a:p>
            <a:pPr algn="ctr"/>
            <a:r>
              <a:rPr lang="da-DK" sz="1100" b="1" dirty="0">
                <a:solidFill>
                  <a:schemeClr val="bg2"/>
                </a:solidFill>
              </a:rPr>
              <a:t>ESG </a:t>
            </a:r>
          </a:p>
        </p:txBody>
      </p:sp>
      <p:pic>
        <p:nvPicPr>
          <p:cNvPr id="36" name="Grafik 35" descr="Middelalderlig armering kontur">
            <a:extLst>
              <a:ext uri="{FF2B5EF4-FFF2-40B4-BE49-F238E27FC236}">
                <a16:creationId xmlns:a16="http://schemas.microsoft.com/office/drawing/2014/main" id="{46940063-1C4C-3512-B970-969E323BDF3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53959" y="4439228"/>
            <a:ext cx="457200" cy="457200"/>
          </a:xfrm>
          <a:prstGeom prst="rect">
            <a:avLst/>
          </a:prstGeom>
        </p:spPr>
      </p:pic>
      <p:sp>
        <p:nvSpPr>
          <p:cNvPr id="37" name="Tekstfelt 36">
            <a:extLst>
              <a:ext uri="{FF2B5EF4-FFF2-40B4-BE49-F238E27FC236}">
                <a16:creationId xmlns:a16="http://schemas.microsoft.com/office/drawing/2014/main" id="{679FE465-82E2-865F-D167-869EFC859D2E}"/>
              </a:ext>
            </a:extLst>
          </p:cNvPr>
          <p:cNvSpPr txBox="1"/>
          <p:nvPr/>
        </p:nvSpPr>
        <p:spPr>
          <a:xfrm>
            <a:off x="5547795" y="4905709"/>
            <a:ext cx="657252" cy="169277"/>
          </a:xfrm>
          <a:prstGeom prst="rect">
            <a:avLst/>
          </a:prstGeom>
          <a:noFill/>
        </p:spPr>
        <p:txBody>
          <a:bodyPr wrap="square" lIns="0" tIns="0" rIns="0" bIns="0" rtlCol="0">
            <a:spAutoFit/>
          </a:bodyPr>
          <a:lstStyle/>
          <a:p>
            <a:pPr algn="ctr"/>
            <a:r>
              <a:rPr lang="da-DK" sz="1100" b="1" dirty="0">
                <a:solidFill>
                  <a:schemeClr val="bg2"/>
                </a:solidFill>
              </a:rPr>
              <a:t>QARP </a:t>
            </a:r>
          </a:p>
        </p:txBody>
      </p:sp>
      <p:sp>
        <p:nvSpPr>
          <p:cNvPr id="40" name="Tekstfelt 39">
            <a:extLst>
              <a:ext uri="{FF2B5EF4-FFF2-40B4-BE49-F238E27FC236}">
                <a16:creationId xmlns:a16="http://schemas.microsoft.com/office/drawing/2014/main" id="{F57E796C-BA59-61F6-B439-A2F5963B8DB2}"/>
              </a:ext>
            </a:extLst>
          </p:cNvPr>
          <p:cNvSpPr txBox="1"/>
          <p:nvPr/>
        </p:nvSpPr>
        <p:spPr>
          <a:xfrm>
            <a:off x="7171108" y="4905709"/>
            <a:ext cx="657252" cy="169277"/>
          </a:xfrm>
          <a:prstGeom prst="rect">
            <a:avLst/>
          </a:prstGeom>
          <a:noFill/>
        </p:spPr>
        <p:txBody>
          <a:bodyPr wrap="square" lIns="0" tIns="0" rIns="0" bIns="0" rtlCol="0">
            <a:spAutoFit/>
          </a:bodyPr>
          <a:lstStyle/>
          <a:p>
            <a:pPr algn="l"/>
            <a:r>
              <a:rPr lang="da-DK" sz="1100" dirty="0">
                <a:solidFill>
                  <a:schemeClr val="bg2"/>
                </a:solidFill>
              </a:rPr>
              <a:t>Kvalitet</a:t>
            </a:r>
          </a:p>
        </p:txBody>
      </p:sp>
      <p:pic>
        <p:nvPicPr>
          <p:cNvPr id="42" name="Grafik 41" descr="Diamant kontur">
            <a:extLst>
              <a:ext uri="{FF2B5EF4-FFF2-40B4-BE49-F238E27FC236}">
                <a16:creationId xmlns:a16="http://schemas.microsoft.com/office/drawing/2014/main" id="{0D676D29-EB39-C75C-BC11-3374E233AE3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8575502" y="4439228"/>
            <a:ext cx="457200" cy="457200"/>
          </a:xfrm>
          <a:prstGeom prst="rect">
            <a:avLst/>
          </a:prstGeom>
        </p:spPr>
      </p:pic>
      <p:sp>
        <p:nvSpPr>
          <p:cNvPr id="43" name="Tekstfelt 42">
            <a:extLst>
              <a:ext uri="{FF2B5EF4-FFF2-40B4-BE49-F238E27FC236}">
                <a16:creationId xmlns:a16="http://schemas.microsoft.com/office/drawing/2014/main" id="{AF61599D-293D-63F3-97C5-BABF4EB203FF}"/>
              </a:ext>
            </a:extLst>
          </p:cNvPr>
          <p:cNvSpPr txBox="1"/>
          <p:nvPr/>
        </p:nvSpPr>
        <p:spPr>
          <a:xfrm>
            <a:off x="8642744" y="4905709"/>
            <a:ext cx="657252" cy="169277"/>
          </a:xfrm>
          <a:prstGeom prst="rect">
            <a:avLst/>
          </a:prstGeom>
          <a:noFill/>
        </p:spPr>
        <p:txBody>
          <a:bodyPr wrap="square" lIns="0" tIns="0" rIns="0" bIns="0" rtlCol="0">
            <a:spAutoFit/>
          </a:bodyPr>
          <a:lstStyle/>
          <a:p>
            <a:pPr algn="l"/>
            <a:r>
              <a:rPr lang="da-DK" sz="1100" dirty="0">
                <a:solidFill>
                  <a:schemeClr val="bg2"/>
                </a:solidFill>
              </a:rPr>
              <a:t>Value</a:t>
            </a:r>
          </a:p>
        </p:txBody>
      </p:sp>
      <p:sp>
        <p:nvSpPr>
          <p:cNvPr id="46" name="Tekstfelt 45">
            <a:extLst>
              <a:ext uri="{FF2B5EF4-FFF2-40B4-BE49-F238E27FC236}">
                <a16:creationId xmlns:a16="http://schemas.microsoft.com/office/drawing/2014/main" id="{1807A2BD-F5D9-E13E-CB84-0F3604D6478E}"/>
              </a:ext>
            </a:extLst>
          </p:cNvPr>
          <p:cNvSpPr txBox="1"/>
          <p:nvPr/>
        </p:nvSpPr>
        <p:spPr>
          <a:xfrm>
            <a:off x="5553902" y="5698037"/>
            <a:ext cx="645039" cy="338554"/>
          </a:xfrm>
          <a:prstGeom prst="rect">
            <a:avLst/>
          </a:prstGeom>
          <a:noFill/>
        </p:spPr>
        <p:txBody>
          <a:bodyPr wrap="square" lIns="0" tIns="0" rIns="0" bIns="0" rtlCol="0">
            <a:spAutoFit/>
          </a:bodyPr>
          <a:lstStyle/>
          <a:p>
            <a:pPr algn="ctr"/>
            <a:r>
              <a:rPr lang="da-DK" sz="1100" b="1" dirty="0">
                <a:solidFill>
                  <a:schemeClr val="bg2"/>
                </a:solidFill>
              </a:rPr>
              <a:t>Porteføljedannelse</a:t>
            </a:r>
          </a:p>
        </p:txBody>
      </p:sp>
      <p:pic>
        <p:nvPicPr>
          <p:cNvPr id="48" name="Grafik 47" descr="Bånd kontur">
            <a:extLst>
              <a:ext uri="{FF2B5EF4-FFF2-40B4-BE49-F238E27FC236}">
                <a16:creationId xmlns:a16="http://schemas.microsoft.com/office/drawing/2014/main" id="{9A3D90ED-753C-1441-FB04-0DED5259359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47821" y="4460381"/>
            <a:ext cx="457200" cy="457200"/>
          </a:xfrm>
          <a:prstGeom prst="rect">
            <a:avLst/>
          </a:prstGeom>
        </p:spPr>
      </p:pic>
      <p:sp>
        <p:nvSpPr>
          <p:cNvPr id="52" name="Tekstfelt 51">
            <a:extLst>
              <a:ext uri="{FF2B5EF4-FFF2-40B4-BE49-F238E27FC236}">
                <a16:creationId xmlns:a16="http://schemas.microsoft.com/office/drawing/2014/main" id="{67EA2021-589E-051E-5B51-DB67789883CD}"/>
              </a:ext>
            </a:extLst>
          </p:cNvPr>
          <p:cNvSpPr txBox="1"/>
          <p:nvPr/>
        </p:nvSpPr>
        <p:spPr>
          <a:xfrm>
            <a:off x="7200547" y="5750386"/>
            <a:ext cx="657252" cy="169277"/>
          </a:xfrm>
          <a:prstGeom prst="rect">
            <a:avLst/>
          </a:prstGeom>
          <a:noFill/>
        </p:spPr>
        <p:txBody>
          <a:bodyPr wrap="square" lIns="0" tIns="0" rIns="0" bIns="0" rtlCol="0">
            <a:spAutoFit/>
          </a:bodyPr>
          <a:lstStyle/>
          <a:p>
            <a:pPr algn="l"/>
            <a:r>
              <a:rPr lang="da-DK" sz="1100" dirty="0">
                <a:solidFill>
                  <a:schemeClr val="bg2"/>
                </a:solidFill>
              </a:rPr>
              <a:t>Makro</a:t>
            </a:r>
          </a:p>
        </p:txBody>
      </p:sp>
      <p:sp>
        <p:nvSpPr>
          <p:cNvPr id="53" name="Er lig med 52">
            <a:extLst>
              <a:ext uri="{FF2B5EF4-FFF2-40B4-BE49-F238E27FC236}">
                <a16:creationId xmlns:a16="http://schemas.microsoft.com/office/drawing/2014/main" id="{F2362411-1537-519D-9230-00BA6D300708}"/>
              </a:ext>
            </a:extLst>
          </p:cNvPr>
          <p:cNvSpPr/>
          <p:nvPr/>
        </p:nvSpPr>
        <p:spPr>
          <a:xfrm>
            <a:off x="6420349" y="3647085"/>
            <a:ext cx="221828" cy="262901"/>
          </a:xfrm>
          <a:prstGeom prst="mathEqual">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solidFill>
                <a:schemeClr val="bg2"/>
              </a:solidFill>
            </a:endParaRPr>
          </a:p>
        </p:txBody>
      </p:sp>
      <p:sp>
        <p:nvSpPr>
          <p:cNvPr id="54" name="Plustegn 53">
            <a:extLst>
              <a:ext uri="{FF2B5EF4-FFF2-40B4-BE49-F238E27FC236}">
                <a16:creationId xmlns:a16="http://schemas.microsoft.com/office/drawing/2014/main" id="{BC9BB07C-0D25-104F-6B2B-1C9F664B868A}"/>
              </a:ext>
            </a:extLst>
          </p:cNvPr>
          <p:cNvSpPr/>
          <p:nvPr/>
        </p:nvSpPr>
        <p:spPr>
          <a:xfrm>
            <a:off x="7964711" y="3647085"/>
            <a:ext cx="262901" cy="262901"/>
          </a:xfrm>
          <a:prstGeom prst="mathPlus">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dirty="0" err="1">
              <a:solidFill>
                <a:schemeClr val="bg2"/>
              </a:solidFill>
            </a:endParaRPr>
          </a:p>
        </p:txBody>
      </p:sp>
      <p:pic>
        <p:nvPicPr>
          <p:cNvPr id="56" name="Grafik 55" descr="Forbudt-skilt kontur">
            <a:extLst>
              <a:ext uri="{FF2B5EF4-FFF2-40B4-BE49-F238E27FC236}">
                <a16:creationId xmlns:a16="http://schemas.microsoft.com/office/drawing/2014/main" id="{522A136F-480F-FB39-309C-1898965E1C8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168133" y="3518611"/>
            <a:ext cx="457200" cy="457200"/>
          </a:xfrm>
          <a:prstGeom prst="rect">
            <a:avLst/>
          </a:prstGeom>
        </p:spPr>
      </p:pic>
      <p:pic>
        <p:nvPicPr>
          <p:cNvPr id="58" name="Grafik 57" descr="Badge Flueben kontur">
            <a:extLst>
              <a:ext uri="{FF2B5EF4-FFF2-40B4-BE49-F238E27FC236}">
                <a16:creationId xmlns:a16="http://schemas.microsoft.com/office/drawing/2014/main" id="{1C1E5037-12DA-F554-23D7-3309BB1C372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84298" y="3561492"/>
            <a:ext cx="457200" cy="457200"/>
          </a:xfrm>
          <a:prstGeom prst="rect">
            <a:avLst/>
          </a:prstGeom>
        </p:spPr>
      </p:pic>
      <p:sp>
        <p:nvSpPr>
          <p:cNvPr id="59" name="Tekstfelt 58">
            <a:extLst>
              <a:ext uri="{FF2B5EF4-FFF2-40B4-BE49-F238E27FC236}">
                <a16:creationId xmlns:a16="http://schemas.microsoft.com/office/drawing/2014/main" id="{0799A112-860E-5344-6B4D-34660900FCE8}"/>
              </a:ext>
            </a:extLst>
          </p:cNvPr>
          <p:cNvSpPr txBox="1"/>
          <p:nvPr/>
        </p:nvSpPr>
        <p:spPr>
          <a:xfrm>
            <a:off x="7098867" y="4023802"/>
            <a:ext cx="825974" cy="169277"/>
          </a:xfrm>
          <a:prstGeom prst="rect">
            <a:avLst/>
          </a:prstGeom>
          <a:noFill/>
        </p:spPr>
        <p:txBody>
          <a:bodyPr wrap="square" lIns="0" tIns="0" rIns="0" bIns="0" rtlCol="0">
            <a:spAutoFit/>
          </a:bodyPr>
          <a:lstStyle/>
          <a:p>
            <a:pPr algn="l"/>
            <a:r>
              <a:rPr lang="da-DK" sz="1100" dirty="0">
                <a:solidFill>
                  <a:schemeClr val="bg2"/>
                </a:solidFill>
              </a:rPr>
              <a:t>Eksklusion</a:t>
            </a:r>
          </a:p>
        </p:txBody>
      </p:sp>
      <p:sp>
        <p:nvSpPr>
          <p:cNvPr id="60" name="Tekstfelt 59">
            <a:extLst>
              <a:ext uri="{FF2B5EF4-FFF2-40B4-BE49-F238E27FC236}">
                <a16:creationId xmlns:a16="http://schemas.microsoft.com/office/drawing/2014/main" id="{50A9C849-D009-CDCA-AB29-E4DF65371EE4}"/>
              </a:ext>
            </a:extLst>
          </p:cNvPr>
          <p:cNvSpPr txBox="1"/>
          <p:nvPr/>
        </p:nvSpPr>
        <p:spPr>
          <a:xfrm>
            <a:off x="8531433" y="4023802"/>
            <a:ext cx="768563" cy="169277"/>
          </a:xfrm>
          <a:prstGeom prst="rect">
            <a:avLst/>
          </a:prstGeom>
          <a:noFill/>
        </p:spPr>
        <p:txBody>
          <a:bodyPr wrap="square" lIns="0" tIns="0" rIns="0" bIns="0" rtlCol="0">
            <a:spAutoFit/>
          </a:bodyPr>
          <a:lstStyle/>
          <a:p>
            <a:pPr algn="l"/>
            <a:r>
              <a:rPr lang="da-DK" sz="1100" dirty="0">
                <a:solidFill>
                  <a:schemeClr val="bg2"/>
                </a:solidFill>
              </a:rPr>
              <a:t>Inklusion</a:t>
            </a:r>
          </a:p>
        </p:txBody>
      </p:sp>
      <p:sp>
        <p:nvSpPr>
          <p:cNvPr id="62" name="Plustegn 61">
            <a:extLst>
              <a:ext uri="{FF2B5EF4-FFF2-40B4-BE49-F238E27FC236}">
                <a16:creationId xmlns:a16="http://schemas.microsoft.com/office/drawing/2014/main" id="{11B28B4B-94B7-0B19-C83C-CF8BE319CAFF}"/>
              </a:ext>
            </a:extLst>
          </p:cNvPr>
          <p:cNvSpPr/>
          <p:nvPr/>
        </p:nvSpPr>
        <p:spPr>
          <a:xfrm>
            <a:off x="7961880" y="4555674"/>
            <a:ext cx="262901" cy="262901"/>
          </a:xfrm>
          <a:prstGeom prst="mathPlus">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dirty="0" err="1">
              <a:solidFill>
                <a:schemeClr val="bg2"/>
              </a:solidFill>
            </a:endParaRPr>
          </a:p>
        </p:txBody>
      </p:sp>
      <p:sp>
        <p:nvSpPr>
          <p:cNvPr id="63" name="Er lig med 62">
            <a:extLst>
              <a:ext uri="{FF2B5EF4-FFF2-40B4-BE49-F238E27FC236}">
                <a16:creationId xmlns:a16="http://schemas.microsoft.com/office/drawing/2014/main" id="{A836F325-ED59-C3B9-7AF7-5998CB56B011}"/>
              </a:ext>
            </a:extLst>
          </p:cNvPr>
          <p:cNvSpPr/>
          <p:nvPr/>
        </p:nvSpPr>
        <p:spPr>
          <a:xfrm>
            <a:off x="6421691" y="4555674"/>
            <a:ext cx="221828" cy="262901"/>
          </a:xfrm>
          <a:prstGeom prst="mathEqual">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solidFill>
                <a:schemeClr val="bg2"/>
              </a:solidFill>
            </a:endParaRPr>
          </a:p>
        </p:txBody>
      </p:sp>
      <p:pic>
        <p:nvPicPr>
          <p:cNvPr id="65" name="Grafik 64" descr="Puslespilsbrikker kontur">
            <a:extLst>
              <a:ext uri="{FF2B5EF4-FFF2-40B4-BE49-F238E27FC236}">
                <a16:creationId xmlns:a16="http://schemas.microsoft.com/office/drawing/2014/main" id="{56432BAD-8EF8-35AD-0B30-0E179708C01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647821" y="5273683"/>
            <a:ext cx="457200" cy="457200"/>
          </a:xfrm>
          <a:prstGeom prst="rect">
            <a:avLst/>
          </a:prstGeom>
        </p:spPr>
      </p:pic>
      <p:sp>
        <p:nvSpPr>
          <p:cNvPr id="66" name="Er lig med 65">
            <a:extLst>
              <a:ext uri="{FF2B5EF4-FFF2-40B4-BE49-F238E27FC236}">
                <a16:creationId xmlns:a16="http://schemas.microsoft.com/office/drawing/2014/main" id="{EE50D5FF-8671-5E98-EA8A-EBDE14CA7BC4}"/>
              </a:ext>
            </a:extLst>
          </p:cNvPr>
          <p:cNvSpPr/>
          <p:nvPr/>
        </p:nvSpPr>
        <p:spPr>
          <a:xfrm>
            <a:off x="6418602" y="5370832"/>
            <a:ext cx="221828" cy="262901"/>
          </a:xfrm>
          <a:prstGeom prst="mathEqual">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solidFill>
                <a:schemeClr val="bg2"/>
              </a:solidFill>
            </a:endParaRPr>
          </a:p>
        </p:txBody>
      </p:sp>
      <p:sp>
        <p:nvSpPr>
          <p:cNvPr id="67" name="Plustegn 66">
            <a:extLst>
              <a:ext uri="{FF2B5EF4-FFF2-40B4-BE49-F238E27FC236}">
                <a16:creationId xmlns:a16="http://schemas.microsoft.com/office/drawing/2014/main" id="{FE206392-B6AB-B2F7-DD37-E5D887AC1997}"/>
              </a:ext>
            </a:extLst>
          </p:cNvPr>
          <p:cNvSpPr/>
          <p:nvPr/>
        </p:nvSpPr>
        <p:spPr>
          <a:xfrm>
            <a:off x="7961880" y="5370832"/>
            <a:ext cx="262901" cy="262901"/>
          </a:xfrm>
          <a:prstGeom prst="mathPlus">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dirty="0" err="1">
              <a:solidFill>
                <a:schemeClr val="bg2"/>
              </a:solidFill>
            </a:endParaRPr>
          </a:p>
        </p:txBody>
      </p:sp>
      <p:pic>
        <p:nvPicPr>
          <p:cNvPr id="69" name="Grafik 68" descr="Biologisk fare kontur">
            <a:extLst>
              <a:ext uri="{FF2B5EF4-FFF2-40B4-BE49-F238E27FC236}">
                <a16:creationId xmlns:a16="http://schemas.microsoft.com/office/drawing/2014/main" id="{6E9F249C-0208-01EC-E1CB-688F53DF789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647821" y="2551222"/>
            <a:ext cx="457200" cy="457200"/>
          </a:xfrm>
          <a:prstGeom prst="rect">
            <a:avLst/>
          </a:prstGeom>
        </p:spPr>
      </p:pic>
      <p:pic>
        <p:nvPicPr>
          <p:cNvPr id="79" name="Grafik 78" descr="Periodisk graf kontur">
            <a:extLst>
              <a:ext uri="{FF2B5EF4-FFF2-40B4-BE49-F238E27FC236}">
                <a16:creationId xmlns:a16="http://schemas.microsoft.com/office/drawing/2014/main" id="{713280A3-0F85-B836-930E-F7D89DAD24D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168133" y="5327334"/>
            <a:ext cx="457200" cy="457200"/>
          </a:xfrm>
          <a:prstGeom prst="rect">
            <a:avLst/>
          </a:prstGeom>
        </p:spPr>
      </p:pic>
      <p:pic>
        <p:nvPicPr>
          <p:cNvPr id="85" name="Grafik 84" descr="Paraply kontur">
            <a:extLst>
              <a:ext uri="{FF2B5EF4-FFF2-40B4-BE49-F238E27FC236}">
                <a16:creationId xmlns:a16="http://schemas.microsoft.com/office/drawing/2014/main" id="{10F564C9-2059-50EA-1547-1F61C8CFFD18}"/>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588784" y="5327334"/>
            <a:ext cx="457200" cy="457200"/>
          </a:xfrm>
          <a:prstGeom prst="rect">
            <a:avLst/>
          </a:prstGeom>
        </p:spPr>
      </p:pic>
      <p:sp>
        <p:nvSpPr>
          <p:cNvPr id="86" name="Tekstfelt 85">
            <a:extLst>
              <a:ext uri="{FF2B5EF4-FFF2-40B4-BE49-F238E27FC236}">
                <a16:creationId xmlns:a16="http://schemas.microsoft.com/office/drawing/2014/main" id="{29AB7D1D-6BB0-6C7B-429A-B553B736C019}"/>
              </a:ext>
            </a:extLst>
          </p:cNvPr>
          <p:cNvSpPr txBox="1"/>
          <p:nvPr/>
        </p:nvSpPr>
        <p:spPr>
          <a:xfrm>
            <a:off x="8436982" y="5751661"/>
            <a:ext cx="869280" cy="169277"/>
          </a:xfrm>
          <a:prstGeom prst="rect">
            <a:avLst/>
          </a:prstGeom>
          <a:noFill/>
        </p:spPr>
        <p:txBody>
          <a:bodyPr wrap="square" lIns="0" tIns="0" rIns="0" bIns="0" rtlCol="0">
            <a:spAutoFit/>
          </a:bodyPr>
          <a:lstStyle/>
          <a:p>
            <a:pPr algn="l"/>
            <a:r>
              <a:rPr lang="da-DK" sz="1100" dirty="0">
                <a:solidFill>
                  <a:schemeClr val="bg2"/>
                </a:solidFill>
              </a:rPr>
              <a:t>Risikostyring</a:t>
            </a:r>
          </a:p>
        </p:txBody>
      </p:sp>
      <p:sp>
        <p:nvSpPr>
          <p:cNvPr id="87" name="Plustegn 86">
            <a:extLst>
              <a:ext uri="{FF2B5EF4-FFF2-40B4-BE49-F238E27FC236}">
                <a16:creationId xmlns:a16="http://schemas.microsoft.com/office/drawing/2014/main" id="{7264B328-F3BA-E24D-9A02-C12313B94FFC}"/>
              </a:ext>
            </a:extLst>
          </p:cNvPr>
          <p:cNvSpPr/>
          <p:nvPr/>
        </p:nvSpPr>
        <p:spPr>
          <a:xfrm>
            <a:off x="9383423" y="4555674"/>
            <a:ext cx="262901" cy="262901"/>
          </a:xfrm>
          <a:prstGeom prst="mathPlus">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dirty="0" err="1">
              <a:solidFill>
                <a:schemeClr val="bg2"/>
              </a:solidFill>
            </a:endParaRPr>
          </a:p>
        </p:txBody>
      </p:sp>
      <p:pic>
        <p:nvPicPr>
          <p:cNvPr id="89" name="Grafik 88" descr="Skriveplade afkrydset kontur">
            <a:extLst>
              <a:ext uri="{FF2B5EF4-FFF2-40B4-BE49-F238E27FC236}">
                <a16:creationId xmlns:a16="http://schemas.microsoft.com/office/drawing/2014/main" id="{7968BDE8-BF83-EDC7-6D3B-DE0F2C48F2B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884057" y="4460381"/>
            <a:ext cx="457200" cy="457200"/>
          </a:xfrm>
          <a:prstGeom prst="rect">
            <a:avLst/>
          </a:prstGeom>
        </p:spPr>
      </p:pic>
      <p:sp>
        <p:nvSpPr>
          <p:cNvPr id="90" name="Tekstfelt 89">
            <a:extLst>
              <a:ext uri="{FF2B5EF4-FFF2-40B4-BE49-F238E27FC236}">
                <a16:creationId xmlns:a16="http://schemas.microsoft.com/office/drawing/2014/main" id="{4E5504E3-552C-6CFD-49C6-0E3359E081D5}"/>
              </a:ext>
            </a:extLst>
          </p:cNvPr>
          <p:cNvSpPr txBox="1"/>
          <p:nvPr/>
        </p:nvSpPr>
        <p:spPr>
          <a:xfrm>
            <a:off x="9858574" y="4905709"/>
            <a:ext cx="588535" cy="169277"/>
          </a:xfrm>
          <a:prstGeom prst="rect">
            <a:avLst/>
          </a:prstGeom>
          <a:noFill/>
        </p:spPr>
        <p:txBody>
          <a:bodyPr wrap="square" lIns="0" tIns="0" rIns="0" bIns="0" rtlCol="0">
            <a:spAutoFit/>
          </a:bodyPr>
          <a:lstStyle/>
          <a:p>
            <a:pPr algn="l"/>
            <a:r>
              <a:rPr lang="da-DK" sz="1100" dirty="0">
                <a:solidFill>
                  <a:schemeClr val="bg2"/>
                </a:solidFill>
              </a:rPr>
              <a:t>Analyse</a:t>
            </a:r>
          </a:p>
        </p:txBody>
      </p:sp>
      <p:sp>
        <p:nvSpPr>
          <p:cNvPr id="2" name="Plustegn 1">
            <a:extLst>
              <a:ext uri="{FF2B5EF4-FFF2-40B4-BE49-F238E27FC236}">
                <a16:creationId xmlns:a16="http://schemas.microsoft.com/office/drawing/2014/main" id="{5C659469-9867-5BE1-CABA-44AC879C1ACB}"/>
              </a:ext>
            </a:extLst>
          </p:cNvPr>
          <p:cNvSpPr/>
          <p:nvPr/>
        </p:nvSpPr>
        <p:spPr>
          <a:xfrm>
            <a:off x="9383423" y="3647085"/>
            <a:ext cx="262901" cy="262901"/>
          </a:xfrm>
          <a:prstGeom prst="mathPlus">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dirty="0" err="1">
              <a:solidFill>
                <a:schemeClr val="bg2"/>
              </a:solidFill>
            </a:endParaRPr>
          </a:p>
        </p:txBody>
      </p:sp>
      <p:pic>
        <p:nvPicPr>
          <p:cNvPr id="4" name="Grafik 3" descr="Radiomikrofon kontur">
            <a:extLst>
              <a:ext uri="{FF2B5EF4-FFF2-40B4-BE49-F238E27FC236}">
                <a16:creationId xmlns:a16="http://schemas.microsoft.com/office/drawing/2014/main" id="{171AACB9-A55C-60D8-4BFD-0D8019C2F5C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9858574" y="3561492"/>
            <a:ext cx="457200" cy="457200"/>
          </a:xfrm>
          <a:prstGeom prst="rect">
            <a:avLst/>
          </a:prstGeom>
        </p:spPr>
      </p:pic>
      <p:sp>
        <p:nvSpPr>
          <p:cNvPr id="6" name="Tekstfelt 5">
            <a:extLst>
              <a:ext uri="{FF2B5EF4-FFF2-40B4-BE49-F238E27FC236}">
                <a16:creationId xmlns:a16="http://schemas.microsoft.com/office/drawing/2014/main" id="{07EB27A2-1AC1-F79D-8E10-6B10CB6B9DCF}"/>
              </a:ext>
            </a:extLst>
          </p:cNvPr>
          <p:cNvSpPr txBox="1"/>
          <p:nvPr/>
        </p:nvSpPr>
        <p:spPr>
          <a:xfrm>
            <a:off x="9616351" y="4023802"/>
            <a:ext cx="1041348" cy="169277"/>
          </a:xfrm>
          <a:prstGeom prst="rect">
            <a:avLst/>
          </a:prstGeom>
          <a:noFill/>
        </p:spPr>
        <p:txBody>
          <a:bodyPr wrap="square" lIns="0" tIns="0" rIns="0" bIns="0" rtlCol="0">
            <a:spAutoFit/>
          </a:bodyPr>
          <a:lstStyle/>
          <a:p>
            <a:pPr algn="l"/>
            <a:r>
              <a:rPr lang="da-DK" sz="1100" dirty="0">
                <a:solidFill>
                  <a:schemeClr val="bg2"/>
                </a:solidFill>
              </a:rPr>
              <a:t>Aktivt ejerskab</a:t>
            </a:r>
          </a:p>
        </p:txBody>
      </p:sp>
      <p:sp>
        <p:nvSpPr>
          <p:cNvPr id="8" name="Plustegn 7">
            <a:extLst>
              <a:ext uri="{FF2B5EF4-FFF2-40B4-BE49-F238E27FC236}">
                <a16:creationId xmlns:a16="http://schemas.microsoft.com/office/drawing/2014/main" id="{EC0191E2-05D5-B636-DD99-4DDBC7A70E2D}"/>
              </a:ext>
            </a:extLst>
          </p:cNvPr>
          <p:cNvSpPr/>
          <p:nvPr/>
        </p:nvSpPr>
        <p:spPr>
          <a:xfrm>
            <a:off x="9409987" y="5370832"/>
            <a:ext cx="262901" cy="262901"/>
          </a:xfrm>
          <a:prstGeom prst="mathPlus">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dirty="0" err="1">
              <a:solidFill>
                <a:schemeClr val="bg2"/>
              </a:solidFill>
            </a:endParaRPr>
          </a:p>
        </p:txBody>
      </p:sp>
      <p:pic>
        <p:nvPicPr>
          <p:cNvPr id="23" name="Grafik 22" descr="Speedometer lavt kontur">
            <a:extLst>
              <a:ext uri="{FF2B5EF4-FFF2-40B4-BE49-F238E27FC236}">
                <a16:creationId xmlns:a16="http://schemas.microsoft.com/office/drawing/2014/main" id="{3EFD031C-EE4B-01C2-8F8C-BF1518010C7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894472" y="5273681"/>
            <a:ext cx="460146" cy="457200"/>
          </a:xfrm>
          <a:prstGeom prst="rect">
            <a:avLst/>
          </a:prstGeom>
        </p:spPr>
      </p:pic>
      <p:sp>
        <p:nvSpPr>
          <p:cNvPr id="25" name="Tekstfelt 24">
            <a:extLst>
              <a:ext uri="{FF2B5EF4-FFF2-40B4-BE49-F238E27FC236}">
                <a16:creationId xmlns:a16="http://schemas.microsoft.com/office/drawing/2014/main" id="{D241240A-F37B-1496-C0C6-BDC0D340D9EE}"/>
              </a:ext>
            </a:extLst>
          </p:cNvPr>
          <p:cNvSpPr txBox="1"/>
          <p:nvPr/>
        </p:nvSpPr>
        <p:spPr>
          <a:xfrm>
            <a:off x="9818512" y="5750386"/>
            <a:ext cx="869280" cy="169277"/>
          </a:xfrm>
          <a:prstGeom prst="rect">
            <a:avLst/>
          </a:prstGeom>
          <a:noFill/>
        </p:spPr>
        <p:txBody>
          <a:bodyPr wrap="square" lIns="0" tIns="0" rIns="0" bIns="0" rtlCol="0">
            <a:spAutoFit/>
          </a:bodyPr>
          <a:lstStyle/>
          <a:p>
            <a:pPr algn="l"/>
            <a:r>
              <a:rPr lang="da-DK" sz="1100" dirty="0">
                <a:solidFill>
                  <a:schemeClr val="bg2"/>
                </a:solidFill>
              </a:rPr>
              <a:t>Faktor tilts</a:t>
            </a:r>
          </a:p>
        </p:txBody>
      </p:sp>
    </p:spTree>
    <p:extLst>
      <p:ext uri="{BB962C8B-B14F-4D97-AF65-F5344CB8AC3E}">
        <p14:creationId xmlns:p14="http://schemas.microsoft.com/office/powerpoint/2010/main" val="126123918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5C9407-167C-44E5-A9C0-2D8991075DF6}"/>
              </a:ext>
            </a:extLst>
          </p:cNvPr>
          <p:cNvSpPr>
            <a:spLocks noGrp="1"/>
          </p:cNvSpPr>
          <p:nvPr>
            <p:ph type="title"/>
          </p:nvPr>
        </p:nvSpPr>
        <p:spPr>
          <a:xfrm>
            <a:off x="719138" y="612000"/>
            <a:ext cx="6315811" cy="638629"/>
          </a:xfrm>
        </p:spPr>
        <p:txBody>
          <a:bodyPr anchor="t">
            <a:normAutofit/>
          </a:bodyPr>
          <a:lstStyle/>
          <a:p>
            <a:r>
              <a:rPr lang="da-DK" dirty="0"/>
              <a:t>Investeringsproces</a:t>
            </a:r>
          </a:p>
        </p:txBody>
      </p:sp>
      <p:sp>
        <p:nvSpPr>
          <p:cNvPr id="3" name="Undertitel 2">
            <a:extLst>
              <a:ext uri="{FF2B5EF4-FFF2-40B4-BE49-F238E27FC236}">
                <a16:creationId xmlns:a16="http://schemas.microsoft.com/office/drawing/2014/main" id="{900687C8-9ECA-12C3-8E56-F33D1C6BD9AC}"/>
              </a:ext>
            </a:extLst>
          </p:cNvPr>
          <p:cNvSpPr>
            <a:spLocks noGrp="1"/>
          </p:cNvSpPr>
          <p:nvPr>
            <p:ph type="subTitle" idx="18"/>
          </p:nvPr>
        </p:nvSpPr>
        <p:spPr>
          <a:xfrm>
            <a:off x="719139" y="1260000"/>
            <a:ext cx="6316743" cy="560088"/>
          </a:xfrm>
        </p:spPr>
        <p:txBody>
          <a:bodyPr>
            <a:normAutofit/>
          </a:bodyPr>
          <a:lstStyle/>
          <a:p>
            <a:r>
              <a:rPr lang="da-DK" dirty="0"/>
              <a:t>Red Flags – skab tillid og undgå tab</a:t>
            </a:r>
          </a:p>
        </p:txBody>
      </p:sp>
      <p:grpSp>
        <p:nvGrpSpPr>
          <p:cNvPr id="4" name="Pladsholder til indhold 18" descr="Biologisk fare kontur">
            <a:extLst>
              <a:ext uri="{FF2B5EF4-FFF2-40B4-BE49-F238E27FC236}">
                <a16:creationId xmlns:a16="http://schemas.microsoft.com/office/drawing/2014/main" id="{4B1DBCBF-D5B4-1713-A6FB-5F5CC5341E31}"/>
              </a:ext>
            </a:extLst>
          </p:cNvPr>
          <p:cNvGrpSpPr/>
          <p:nvPr/>
        </p:nvGrpSpPr>
        <p:grpSpPr>
          <a:xfrm>
            <a:off x="8060118" y="1443924"/>
            <a:ext cx="3928629" cy="3464960"/>
            <a:chOff x="7782301" y="995860"/>
            <a:chExt cx="4169076" cy="3677029"/>
          </a:xfrm>
          <a:solidFill>
            <a:srgbClr val="FF0000"/>
          </a:solidFill>
        </p:grpSpPr>
        <p:sp>
          <p:nvSpPr>
            <p:cNvPr id="6" name="Kombinationstegning: figur 5">
              <a:extLst>
                <a:ext uri="{FF2B5EF4-FFF2-40B4-BE49-F238E27FC236}">
                  <a16:creationId xmlns:a16="http://schemas.microsoft.com/office/drawing/2014/main" id="{BC5B07C3-B365-0163-6C65-C4C09046E3AC}"/>
                </a:ext>
              </a:extLst>
            </p:cNvPr>
            <p:cNvSpPr/>
            <p:nvPr/>
          </p:nvSpPr>
          <p:spPr>
            <a:xfrm>
              <a:off x="10022735" y="3192131"/>
              <a:ext cx="364450" cy="571308"/>
            </a:xfrm>
            <a:custGeom>
              <a:avLst/>
              <a:gdLst>
                <a:gd name="connsiteX0" fmla="*/ 129 w 364450"/>
                <a:gd name="connsiteY0" fmla="*/ 393289 h 571308"/>
                <a:gd name="connsiteX1" fmla="*/ 40764 w 364450"/>
                <a:gd name="connsiteY1" fmla="*/ 571309 h 571308"/>
                <a:gd name="connsiteX2" fmla="*/ 358104 w 364450"/>
                <a:gd name="connsiteY2" fmla="*/ 0 h 571308"/>
                <a:gd name="connsiteX3" fmla="*/ 185889 w 364450"/>
                <a:gd name="connsiteY3" fmla="*/ 58050 h 571308"/>
                <a:gd name="connsiteX4" fmla="*/ 185889 w 364450"/>
                <a:gd name="connsiteY4" fmla="*/ 140771 h 571308"/>
                <a:gd name="connsiteX5" fmla="*/ 129 w 364450"/>
                <a:gd name="connsiteY5" fmla="*/ 393289 h 5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450" h="571308">
                  <a:moveTo>
                    <a:pt x="129" y="393289"/>
                  </a:moveTo>
                  <a:cubicBezTo>
                    <a:pt x="-1511" y="455102"/>
                    <a:pt x="12465" y="516331"/>
                    <a:pt x="40764" y="571309"/>
                  </a:cubicBezTo>
                  <a:cubicBezTo>
                    <a:pt x="264799" y="475913"/>
                    <a:pt x="395498" y="240612"/>
                    <a:pt x="358104" y="0"/>
                  </a:cubicBezTo>
                  <a:cubicBezTo>
                    <a:pt x="297012" y="5902"/>
                    <a:pt x="238091" y="25760"/>
                    <a:pt x="185889" y="58050"/>
                  </a:cubicBezTo>
                  <a:cubicBezTo>
                    <a:pt x="189019" y="85537"/>
                    <a:pt x="189019" y="113285"/>
                    <a:pt x="185889" y="140771"/>
                  </a:cubicBezTo>
                  <a:cubicBezTo>
                    <a:pt x="167052" y="249441"/>
                    <a:pt x="98263" y="342955"/>
                    <a:pt x="129" y="393289"/>
                  </a:cubicBezTo>
                  <a:close/>
                </a:path>
              </a:pathLst>
            </a:custGeom>
            <a:solidFill>
              <a:srgbClr val="FF0000"/>
            </a:solidFill>
            <a:ln w="48320" cap="flat">
              <a:noFill/>
              <a:prstDash val="solid"/>
              <a:miter/>
            </a:ln>
          </p:spPr>
          <p:txBody>
            <a:bodyPr rtlCol="0" anchor="ctr"/>
            <a:lstStyle/>
            <a:p>
              <a:endParaRPr lang="da-DK"/>
            </a:p>
          </p:txBody>
        </p:sp>
        <p:sp>
          <p:nvSpPr>
            <p:cNvPr id="7" name="Kombinationstegning: figur 6">
              <a:extLst>
                <a:ext uri="{FF2B5EF4-FFF2-40B4-BE49-F238E27FC236}">
                  <a16:creationId xmlns:a16="http://schemas.microsoft.com/office/drawing/2014/main" id="{27C83FF1-EDB5-4CF5-692D-1677B73CC5C1}"/>
                </a:ext>
              </a:extLst>
            </p:cNvPr>
            <p:cNvSpPr/>
            <p:nvPr/>
          </p:nvSpPr>
          <p:spPr>
            <a:xfrm>
              <a:off x="9316389" y="3186326"/>
              <a:ext cx="393005" cy="585821"/>
            </a:xfrm>
            <a:custGeom>
              <a:avLst/>
              <a:gdLst>
                <a:gd name="connsiteX0" fmla="*/ 6973 w 393005"/>
                <a:gd name="connsiteY0" fmla="*/ 0 h 585821"/>
                <a:gd name="connsiteX1" fmla="*/ 345598 w 393005"/>
                <a:gd name="connsiteY1" fmla="*/ 585821 h 585821"/>
                <a:gd name="connsiteX2" fmla="*/ 350919 w 393005"/>
                <a:gd name="connsiteY2" fmla="*/ 576146 h 585821"/>
                <a:gd name="connsiteX3" fmla="*/ 393006 w 393005"/>
                <a:gd name="connsiteY3" fmla="*/ 412155 h 585821"/>
                <a:gd name="connsiteX4" fmla="*/ 191282 w 393005"/>
                <a:gd name="connsiteY4" fmla="*/ 174634 h 585821"/>
                <a:gd name="connsiteX5" fmla="*/ 192733 w 393005"/>
                <a:gd name="connsiteY5" fmla="*/ 174634 h 585821"/>
                <a:gd name="connsiteX6" fmla="*/ 181123 w 393005"/>
                <a:gd name="connsiteY6" fmla="*/ 45956 h 585821"/>
                <a:gd name="connsiteX7" fmla="*/ 6973 w 393005"/>
                <a:gd name="connsiteY7" fmla="*/ 0 h 58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05" h="585821">
                  <a:moveTo>
                    <a:pt x="6973" y="0"/>
                  </a:moveTo>
                  <a:cubicBezTo>
                    <a:pt x="-33836" y="250955"/>
                    <a:pt x="107767" y="495931"/>
                    <a:pt x="345598" y="585821"/>
                  </a:cubicBezTo>
                  <a:cubicBezTo>
                    <a:pt x="347185" y="582498"/>
                    <a:pt x="348960" y="579266"/>
                    <a:pt x="350919" y="576146"/>
                  </a:cubicBezTo>
                  <a:cubicBezTo>
                    <a:pt x="376660" y="525173"/>
                    <a:pt x="391017" y="469223"/>
                    <a:pt x="393006" y="412155"/>
                  </a:cubicBezTo>
                  <a:cubicBezTo>
                    <a:pt x="292211" y="369029"/>
                    <a:pt x="217520" y="281078"/>
                    <a:pt x="191282" y="174634"/>
                  </a:cubicBezTo>
                  <a:lnTo>
                    <a:pt x="192733" y="174634"/>
                  </a:lnTo>
                  <a:cubicBezTo>
                    <a:pt x="180426" y="132925"/>
                    <a:pt x="176484" y="89194"/>
                    <a:pt x="181123" y="45956"/>
                  </a:cubicBezTo>
                  <a:cubicBezTo>
                    <a:pt x="127378" y="17454"/>
                    <a:pt x="67785" y="1732"/>
                    <a:pt x="6973" y="0"/>
                  </a:cubicBezTo>
                  <a:close/>
                </a:path>
              </a:pathLst>
            </a:custGeom>
            <a:solidFill>
              <a:srgbClr val="FF0000"/>
            </a:solidFill>
            <a:ln w="48320" cap="flat">
              <a:noFill/>
              <a:prstDash val="solid"/>
              <a:miter/>
            </a:ln>
          </p:spPr>
          <p:txBody>
            <a:bodyPr rtlCol="0" anchor="ctr"/>
            <a:lstStyle/>
            <a:p>
              <a:endParaRPr lang="da-DK"/>
            </a:p>
          </p:txBody>
        </p:sp>
        <p:sp>
          <p:nvSpPr>
            <p:cNvPr id="8" name="Kombinationstegning: figur 7">
              <a:extLst>
                <a:ext uri="{FF2B5EF4-FFF2-40B4-BE49-F238E27FC236}">
                  <a16:creationId xmlns:a16="http://schemas.microsoft.com/office/drawing/2014/main" id="{3DA91B29-964A-485D-3E55-DB04AE78157F}"/>
                </a:ext>
              </a:extLst>
            </p:cNvPr>
            <p:cNvSpPr/>
            <p:nvPr/>
          </p:nvSpPr>
          <p:spPr>
            <a:xfrm>
              <a:off x="9536212" y="2738201"/>
              <a:ext cx="657416" cy="241563"/>
            </a:xfrm>
            <a:custGeom>
              <a:avLst/>
              <a:gdLst>
                <a:gd name="connsiteX0" fmla="*/ 60469 w 657416"/>
                <a:gd name="connsiteY0" fmla="*/ 177708 h 241563"/>
                <a:gd name="connsiteX1" fmla="*/ 133999 w 657416"/>
                <a:gd name="connsiteY1" fmla="*/ 232372 h 241563"/>
                <a:gd name="connsiteX2" fmla="*/ 520999 w 657416"/>
                <a:gd name="connsiteY2" fmla="*/ 241563 h 241563"/>
                <a:gd name="connsiteX3" fmla="*/ 657416 w 657416"/>
                <a:gd name="connsiteY3" fmla="*/ 121593 h 241563"/>
                <a:gd name="connsiteX4" fmla="*/ 0 w 657416"/>
                <a:gd name="connsiteY4" fmla="*/ 106113 h 241563"/>
                <a:gd name="connsiteX5" fmla="*/ 60469 w 657416"/>
                <a:gd name="connsiteY5" fmla="*/ 177708 h 24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416" h="241563">
                  <a:moveTo>
                    <a:pt x="60469" y="177708"/>
                  </a:moveTo>
                  <a:cubicBezTo>
                    <a:pt x="82881" y="198597"/>
                    <a:pt x="107543" y="216931"/>
                    <a:pt x="133999" y="232372"/>
                  </a:cubicBezTo>
                  <a:cubicBezTo>
                    <a:pt x="253055" y="157130"/>
                    <a:pt x="405649" y="160753"/>
                    <a:pt x="520999" y="241563"/>
                  </a:cubicBezTo>
                  <a:cubicBezTo>
                    <a:pt x="574951" y="212398"/>
                    <a:pt x="621595" y="171381"/>
                    <a:pt x="657416" y="121593"/>
                  </a:cubicBezTo>
                  <a:cubicBezTo>
                    <a:pt x="468072" y="-34556"/>
                    <a:pt x="196485" y="-40951"/>
                    <a:pt x="0" y="106113"/>
                  </a:cubicBezTo>
                  <a:cubicBezTo>
                    <a:pt x="17439" y="132149"/>
                    <a:pt x="37718" y="156162"/>
                    <a:pt x="60469" y="177708"/>
                  </a:cubicBezTo>
                  <a:close/>
                </a:path>
              </a:pathLst>
            </a:custGeom>
            <a:solidFill>
              <a:srgbClr val="FF0000"/>
            </a:solidFill>
            <a:ln w="48320" cap="flat">
              <a:noFill/>
              <a:prstDash val="solid"/>
              <a:miter/>
            </a:ln>
          </p:spPr>
          <p:txBody>
            <a:bodyPr rtlCol="0" anchor="ctr"/>
            <a:lstStyle/>
            <a:p>
              <a:endParaRPr lang="da-DK"/>
            </a:p>
          </p:txBody>
        </p:sp>
        <p:sp>
          <p:nvSpPr>
            <p:cNvPr id="9" name="Kombinationstegning: figur 8">
              <a:extLst>
                <a:ext uri="{FF2B5EF4-FFF2-40B4-BE49-F238E27FC236}">
                  <a16:creationId xmlns:a16="http://schemas.microsoft.com/office/drawing/2014/main" id="{C06C862D-1203-62C4-5D28-CFE00180E23A}"/>
                </a:ext>
              </a:extLst>
            </p:cNvPr>
            <p:cNvSpPr/>
            <p:nvPr/>
          </p:nvSpPr>
          <p:spPr>
            <a:xfrm>
              <a:off x="9041204" y="3408851"/>
              <a:ext cx="1649350" cy="696116"/>
            </a:xfrm>
            <a:custGeom>
              <a:avLst/>
              <a:gdLst>
                <a:gd name="connsiteX0" fmla="*/ 1100663 w 1649350"/>
                <a:gd name="connsiteY0" fmla="*/ 525353 h 696116"/>
                <a:gd name="connsiteX1" fmla="*/ 958441 w 1649350"/>
                <a:gd name="connsiteY1" fmla="*/ 27574 h 696116"/>
                <a:gd name="connsiteX2" fmla="*/ 920708 w 1649350"/>
                <a:gd name="connsiteY2" fmla="*/ 6289 h 696116"/>
                <a:gd name="connsiteX3" fmla="*/ 724790 w 1649350"/>
                <a:gd name="connsiteY3" fmla="*/ 0 h 696116"/>
                <a:gd name="connsiteX4" fmla="*/ 693830 w 1649350"/>
                <a:gd name="connsiteY4" fmla="*/ 17415 h 696116"/>
                <a:gd name="connsiteX5" fmla="*/ 722371 w 1649350"/>
                <a:gd name="connsiteY5" fmla="*/ 178020 h 696116"/>
                <a:gd name="connsiteX6" fmla="*/ 673996 w 1649350"/>
                <a:gd name="connsiteY6" fmla="*/ 374906 h 696116"/>
                <a:gd name="connsiteX7" fmla="*/ 544835 w 1649350"/>
                <a:gd name="connsiteY7" fmla="*/ 529706 h 696116"/>
                <a:gd name="connsiteX8" fmla="*/ 266195 w 1649350"/>
                <a:gd name="connsiteY8" fmla="*/ 619684 h 696116"/>
                <a:gd name="connsiteX9" fmla="*/ 2991 w 1649350"/>
                <a:gd name="connsiteY9" fmla="*/ 528154 h 696116"/>
                <a:gd name="connsiteX10" fmla="*/ 2357 w 1649350"/>
                <a:gd name="connsiteY10" fmla="*/ 528889 h 696116"/>
                <a:gd name="connsiteX11" fmla="*/ 334887 w 1649350"/>
                <a:gd name="connsiteY11" fmla="*/ 686925 h 696116"/>
                <a:gd name="connsiteX12" fmla="*/ 825893 w 1649350"/>
                <a:gd name="connsiteY12" fmla="*/ 521966 h 696116"/>
                <a:gd name="connsiteX13" fmla="*/ 1212893 w 1649350"/>
                <a:gd name="connsiteY13" fmla="*/ 696116 h 696116"/>
                <a:gd name="connsiteX14" fmla="*/ 1280618 w 1649350"/>
                <a:gd name="connsiteY14" fmla="*/ 696116 h 696116"/>
                <a:gd name="connsiteX15" fmla="*/ 1482826 w 1649350"/>
                <a:gd name="connsiteY15" fmla="*/ 647741 h 696116"/>
                <a:gd name="connsiteX16" fmla="*/ 1648326 w 1649350"/>
                <a:gd name="connsiteY16" fmla="*/ 540963 h 696116"/>
                <a:gd name="connsiteX17" fmla="*/ 1647785 w 1649350"/>
                <a:gd name="connsiteY17" fmla="*/ 540136 h 696116"/>
                <a:gd name="connsiteX18" fmla="*/ 1499805 w 1649350"/>
                <a:gd name="connsiteY18" fmla="*/ 605442 h 696116"/>
                <a:gd name="connsiteX19" fmla="*/ 1100663 w 1649350"/>
                <a:gd name="connsiteY19" fmla="*/ 525353 h 69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49350" h="696116">
                  <a:moveTo>
                    <a:pt x="1100663" y="525353"/>
                  </a:moveTo>
                  <a:cubicBezTo>
                    <a:pt x="950919" y="407429"/>
                    <a:pt x="893599" y="206813"/>
                    <a:pt x="958441" y="27574"/>
                  </a:cubicBezTo>
                  <a:lnTo>
                    <a:pt x="920708" y="6289"/>
                  </a:lnTo>
                  <a:cubicBezTo>
                    <a:pt x="861009" y="47112"/>
                    <a:pt x="781746" y="44568"/>
                    <a:pt x="724790" y="0"/>
                  </a:cubicBezTo>
                  <a:lnTo>
                    <a:pt x="693830" y="17415"/>
                  </a:lnTo>
                  <a:cubicBezTo>
                    <a:pt x="712976" y="68784"/>
                    <a:pt x="722646" y="123202"/>
                    <a:pt x="722371" y="178020"/>
                  </a:cubicBezTo>
                  <a:cubicBezTo>
                    <a:pt x="721964" y="246543"/>
                    <a:pt x="705391" y="313997"/>
                    <a:pt x="673996" y="374906"/>
                  </a:cubicBezTo>
                  <a:cubicBezTo>
                    <a:pt x="643800" y="435999"/>
                    <a:pt x="599532" y="489052"/>
                    <a:pt x="544835" y="529706"/>
                  </a:cubicBezTo>
                  <a:cubicBezTo>
                    <a:pt x="464982" y="590688"/>
                    <a:pt x="366631" y="622446"/>
                    <a:pt x="266195" y="619684"/>
                  </a:cubicBezTo>
                  <a:cubicBezTo>
                    <a:pt x="170973" y="617870"/>
                    <a:pt x="78795" y="585816"/>
                    <a:pt x="2991" y="528154"/>
                  </a:cubicBezTo>
                  <a:cubicBezTo>
                    <a:pt x="-734" y="525319"/>
                    <a:pt x="-1019" y="525638"/>
                    <a:pt x="2357" y="528889"/>
                  </a:cubicBezTo>
                  <a:cubicBezTo>
                    <a:pt x="93118" y="616254"/>
                    <a:pt x="209833" y="671726"/>
                    <a:pt x="334887" y="686925"/>
                  </a:cubicBezTo>
                  <a:cubicBezTo>
                    <a:pt x="515200" y="710242"/>
                    <a:pt x="696234" y="649420"/>
                    <a:pt x="825893" y="521966"/>
                  </a:cubicBezTo>
                  <a:cubicBezTo>
                    <a:pt x="929769" y="624642"/>
                    <a:pt x="1067154" y="686466"/>
                    <a:pt x="1212893" y="696116"/>
                  </a:cubicBezTo>
                  <a:lnTo>
                    <a:pt x="1280618" y="696116"/>
                  </a:lnTo>
                  <a:cubicBezTo>
                    <a:pt x="1350148" y="690742"/>
                    <a:pt x="1418390" y="674415"/>
                    <a:pt x="1482826" y="647741"/>
                  </a:cubicBezTo>
                  <a:cubicBezTo>
                    <a:pt x="1543169" y="620898"/>
                    <a:pt x="1598998" y="584878"/>
                    <a:pt x="1648326" y="540963"/>
                  </a:cubicBezTo>
                  <a:cubicBezTo>
                    <a:pt x="1649879" y="539575"/>
                    <a:pt x="1649642" y="539193"/>
                    <a:pt x="1647785" y="540136"/>
                  </a:cubicBezTo>
                  <a:cubicBezTo>
                    <a:pt x="1599893" y="565025"/>
                    <a:pt x="1550469" y="586837"/>
                    <a:pt x="1499805" y="605442"/>
                  </a:cubicBezTo>
                  <a:cubicBezTo>
                    <a:pt x="1361685" y="646096"/>
                    <a:pt x="1212405" y="616143"/>
                    <a:pt x="1100663" y="525353"/>
                  </a:cubicBezTo>
                  <a:close/>
                </a:path>
              </a:pathLst>
            </a:custGeom>
            <a:solidFill>
              <a:srgbClr val="FF0000"/>
            </a:solidFill>
            <a:ln w="48320" cap="flat">
              <a:noFill/>
              <a:prstDash val="solid"/>
              <a:miter/>
            </a:ln>
          </p:spPr>
          <p:txBody>
            <a:bodyPr rtlCol="0" anchor="ctr"/>
            <a:lstStyle/>
            <a:p>
              <a:endParaRPr lang="da-DK"/>
            </a:p>
          </p:txBody>
        </p:sp>
        <p:sp>
          <p:nvSpPr>
            <p:cNvPr id="10" name="Kombinationstegning: figur 9">
              <a:extLst>
                <a:ext uri="{FF2B5EF4-FFF2-40B4-BE49-F238E27FC236}">
                  <a16:creationId xmlns:a16="http://schemas.microsoft.com/office/drawing/2014/main" id="{BE84D68B-B9F1-8276-46E2-969E8026E217}"/>
                </a:ext>
              </a:extLst>
            </p:cNvPr>
            <p:cNvSpPr/>
            <p:nvPr/>
          </p:nvSpPr>
          <p:spPr>
            <a:xfrm>
              <a:off x="9935306" y="2212882"/>
              <a:ext cx="941252" cy="1407363"/>
            </a:xfrm>
            <a:custGeom>
              <a:avLst/>
              <a:gdLst>
                <a:gd name="connsiteX0" fmla="*/ 928800 w 941252"/>
                <a:gd name="connsiteY0" fmla="*/ 1178070 h 1407363"/>
                <a:gd name="connsiteX1" fmla="*/ 541800 w 941252"/>
                <a:gd name="connsiteY1" fmla="*/ 735439 h 1407363"/>
                <a:gd name="connsiteX2" fmla="*/ 505519 w 941252"/>
                <a:gd name="connsiteY2" fmla="*/ 723829 h 1407363"/>
                <a:gd name="connsiteX3" fmla="*/ 103092 w 941252"/>
                <a:gd name="connsiteY3" fmla="*/ 937 h 1407363"/>
                <a:gd name="connsiteX4" fmla="*/ 102768 w 941252"/>
                <a:gd name="connsiteY4" fmla="*/ 1856 h 1407363"/>
                <a:gd name="connsiteX5" fmla="*/ 341073 w 941252"/>
                <a:gd name="connsiteY5" fmla="*/ 588089 h 1407363"/>
                <a:gd name="connsiteX6" fmla="*/ 0 w 941252"/>
                <a:gd name="connsiteY6" fmla="*/ 855893 h 1407363"/>
                <a:gd name="connsiteX7" fmla="*/ 0 w 941252"/>
                <a:gd name="connsiteY7" fmla="*/ 917813 h 1407363"/>
                <a:gd name="connsiteX8" fmla="*/ 96750 w 941252"/>
                <a:gd name="connsiteY8" fmla="*/ 1068743 h 1407363"/>
                <a:gd name="connsiteX9" fmla="*/ 96750 w 941252"/>
                <a:gd name="connsiteY9" fmla="*/ 1080353 h 1407363"/>
                <a:gd name="connsiteX10" fmla="*/ 132548 w 941252"/>
                <a:gd name="connsiteY10" fmla="*/ 1100186 h 1407363"/>
                <a:gd name="connsiteX11" fmla="*/ 635164 w 941252"/>
                <a:gd name="connsiteY11" fmla="*/ 955061 h 1407363"/>
                <a:gd name="connsiteX12" fmla="*/ 846079 w 941252"/>
                <a:gd name="connsiteY12" fmla="*/ 1115183 h 1407363"/>
                <a:gd name="connsiteX13" fmla="*/ 926135 w 941252"/>
                <a:gd name="connsiteY13" fmla="*/ 1322861 h 1407363"/>
                <a:gd name="connsiteX14" fmla="*/ 928157 w 941252"/>
                <a:gd name="connsiteY14" fmla="*/ 1406802 h 1407363"/>
                <a:gd name="connsiteX15" fmla="*/ 928568 w 941252"/>
                <a:gd name="connsiteY15" fmla="*/ 1407358 h 1407363"/>
                <a:gd name="connsiteX16" fmla="*/ 929124 w 941252"/>
                <a:gd name="connsiteY16" fmla="*/ 1406947 h 1407363"/>
                <a:gd name="connsiteX17" fmla="*/ 939926 w 941252"/>
                <a:gd name="connsiteY17" fmla="*/ 1331903 h 1407363"/>
                <a:gd name="connsiteX18" fmla="*/ 941136 w 941252"/>
                <a:gd name="connsiteY18" fmla="*/ 1276271 h 1407363"/>
                <a:gd name="connsiteX19" fmla="*/ 939926 w 941252"/>
                <a:gd name="connsiteY19" fmla="*/ 1252568 h 1407363"/>
                <a:gd name="connsiteX20" fmla="*/ 928800 w 941252"/>
                <a:gd name="connsiteY20" fmla="*/ 1178070 h 140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1252" h="1407363">
                  <a:moveTo>
                    <a:pt x="928800" y="1178070"/>
                  </a:moveTo>
                  <a:cubicBezTo>
                    <a:pt x="888354" y="971876"/>
                    <a:pt x="740747" y="803053"/>
                    <a:pt x="541800" y="735439"/>
                  </a:cubicBezTo>
                  <a:cubicBezTo>
                    <a:pt x="529706" y="731085"/>
                    <a:pt x="517613" y="727699"/>
                    <a:pt x="505519" y="723829"/>
                  </a:cubicBezTo>
                  <a:cubicBezTo>
                    <a:pt x="587727" y="413837"/>
                    <a:pt x="409886" y="94378"/>
                    <a:pt x="103092" y="937"/>
                  </a:cubicBezTo>
                  <a:cubicBezTo>
                    <a:pt x="98022" y="-606"/>
                    <a:pt x="97882" y="-205"/>
                    <a:pt x="102768" y="1856"/>
                  </a:cubicBezTo>
                  <a:cubicBezTo>
                    <a:pt x="330459" y="97934"/>
                    <a:pt x="437150" y="360397"/>
                    <a:pt x="341073" y="588089"/>
                  </a:cubicBezTo>
                  <a:cubicBezTo>
                    <a:pt x="281122" y="730161"/>
                    <a:pt x="152241" y="831357"/>
                    <a:pt x="0" y="855893"/>
                  </a:cubicBezTo>
                  <a:lnTo>
                    <a:pt x="0" y="917813"/>
                  </a:lnTo>
                  <a:cubicBezTo>
                    <a:pt x="58582" y="945338"/>
                    <a:pt x="96199" y="1004017"/>
                    <a:pt x="96750" y="1068743"/>
                  </a:cubicBezTo>
                  <a:lnTo>
                    <a:pt x="96750" y="1080353"/>
                  </a:lnTo>
                  <a:lnTo>
                    <a:pt x="132548" y="1100186"/>
                  </a:lnTo>
                  <a:cubicBezTo>
                    <a:pt x="251589" y="948971"/>
                    <a:pt x="453840" y="890573"/>
                    <a:pt x="635164" y="955061"/>
                  </a:cubicBezTo>
                  <a:cubicBezTo>
                    <a:pt x="720386" y="985243"/>
                    <a:pt x="794100" y="1041208"/>
                    <a:pt x="846079" y="1115183"/>
                  </a:cubicBezTo>
                  <a:cubicBezTo>
                    <a:pt x="889510" y="1176730"/>
                    <a:pt x="917016" y="1248083"/>
                    <a:pt x="926135" y="1322861"/>
                  </a:cubicBezTo>
                  <a:cubicBezTo>
                    <a:pt x="929139" y="1350735"/>
                    <a:pt x="929816" y="1378812"/>
                    <a:pt x="928157" y="1406802"/>
                  </a:cubicBezTo>
                  <a:cubicBezTo>
                    <a:pt x="928118" y="1407068"/>
                    <a:pt x="928302" y="1407319"/>
                    <a:pt x="928568" y="1407358"/>
                  </a:cubicBezTo>
                  <a:cubicBezTo>
                    <a:pt x="928834" y="1407397"/>
                    <a:pt x="929086" y="1407213"/>
                    <a:pt x="929124" y="1406947"/>
                  </a:cubicBezTo>
                  <a:cubicBezTo>
                    <a:pt x="934828" y="1382280"/>
                    <a:pt x="938441" y="1357179"/>
                    <a:pt x="939926" y="1331903"/>
                  </a:cubicBezTo>
                  <a:cubicBezTo>
                    <a:pt x="941808" y="1305055"/>
                    <a:pt x="941136" y="1276271"/>
                    <a:pt x="941136" y="1276271"/>
                  </a:cubicBezTo>
                  <a:cubicBezTo>
                    <a:pt x="941136" y="1276271"/>
                    <a:pt x="940652" y="1265145"/>
                    <a:pt x="939926" y="1252568"/>
                  </a:cubicBezTo>
                  <a:cubicBezTo>
                    <a:pt x="937880" y="1227514"/>
                    <a:pt x="934160" y="1202625"/>
                    <a:pt x="928800" y="1178070"/>
                  </a:cubicBezTo>
                  <a:close/>
                </a:path>
              </a:pathLst>
            </a:custGeom>
            <a:solidFill>
              <a:srgbClr val="FF0000"/>
            </a:solidFill>
            <a:ln w="48320" cap="flat">
              <a:noFill/>
              <a:prstDash val="solid"/>
              <a:miter/>
            </a:ln>
          </p:spPr>
          <p:txBody>
            <a:bodyPr rtlCol="0" anchor="ctr"/>
            <a:lstStyle/>
            <a:p>
              <a:endParaRPr lang="da-DK"/>
            </a:p>
          </p:txBody>
        </p:sp>
        <p:sp>
          <p:nvSpPr>
            <p:cNvPr id="11" name="Kombinationstegning: figur 10">
              <a:extLst>
                <a:ext uri="{FF2B5EF4-FFF2-40B4-BE49-F238E27FC236}">
                  <a16:creationId xmlns:a16="http://schemas.microsoft.com/office/drawing/2014/main" id="{7A5724CE-CC08-0474-D673-F9F64520FAF1}"/>
                </a:ext>
              </a:extLst>
            </p:cNvPr>
            <p:cNvSpPr/>
            <p:nvPr/>
          </p:nvSpPr>
          <p:spPr>
            <a:xfrm>
              <a:off x="8850153" y="2213671"/>
              <a:ext cx="944381" cy="1435635"/>
            </a:xfrm>
            <a:custGeom>
              <a:avLst/>
              <a:gdLst>
                <a:gd name="connsiteX0" fmla="*/ 557865 w 944381"/>
                <a:gd name="connsiteY0" fmla="*/ 934438 h 1435635"/>
                <a:gd name="connsiteX1" fmla="*/ 806997 w 944381"/>
                <a:gd name="connsiteY1" fmla="*/ 1087303 h 1435635"/>
                <a:gd name="connsiteX2" fmla="*/ 847632 w 944381"/>
                <a:gd name="connsiteY2" fmla="*/ 1064567 h 1435635"/>
                <a:gd name="connsiteX3" fmla="*/ 944382 w 944381"/>
                <a:gd name="connsiteY3" fmla="*/ 914604 h 1435635"/>
                <a:gd name="connsiteX4" fmla="*/ 944382 w 944381"/>
                <a:gd name="connsiteY4" fmla="*/ 853168 h 1435635"/>
                <a:gd name="connsiteX5" fmla="*/ 712182 w 944381"/>
                <a:gd name="connsiteY5" fmla="*/ 736101 h 1435635"/>
                <a:gd name="connsiteX6" fmla="*/ 578183 w 944381"/>
                <a:gd name="connsiteY6" fmla="*/ 470038 h 1435635"/>
                <a:gd name="connsiteX7" fmla="*/ 847317 w 944381"/>
                <a:gd name="connsiteY7" fmla="*/ 1149 h 1435635"/>
                <a:gd name="connsiteX8" fmla="*/ 847012 w 944381"/>
                <a:gd name="connsiteY8" fmla="*/ 264 h 1435635"/>
                <a:gd name="connsiteX9" fmla="*/ 682470 w 944381"/>
                <a:gd name="connsiteY9" fmla="*/ 78148 h 1435635"/>
                <a:gd name="connsiteX10" fmla="*/ 573345 w 944381"/>
                <a:gd name="connsiteY10" fmla="*/ 176402 h 1435635"/>
                <a:gd name="connsiteX11" fmla="*/ 443217 w 944381"/>
                <a:gd name="connsiteY11" fmla="*/ 717718 h 1435635"/>
                <a:gd name="connsiteX12" fmla="*/ 11712 w 944381"/>
                <a:gd name="connsiteY12" fmla="*/ 1185021 h 1435635"/>
                <a:gd name="connsiteX13" fmla="*/ 1553 w 944381"/>
                <a:gd name="connsiteY13" fmla="*/ 1258067 h 1435635"/>
                <a:gd name="connsiteX14" fmla="*/ 1553 w 944381"/>
                <a:gd name="connsiteY14" fmla="*/ 1330146 h 1435635"/>
                <a:gd name="connsiteX15" fmla="*/ 5907 w 944381"/>
                <a:gd name="connsiteY15" fmla="*/ 1362073 h 1435635"/>
                <a:gd name="connsiteX16" fmla="*/ 17400 w 944381"/>
                <a:gd name="connsiteY16" fmla="*/ 1431956 h 1435635"/>
                <a:gd name="connsiteX17" fmla="*/ 18368 w 944381"/>
                <a:gd name="connsiteY17" fmla="*/ 1431859 h 1435635"/>
                <a:gd name="connsiteX18" fmla="*/ 16544 w 944381"/>
                <a:gd name="connsiteY18" fmla="*/ 1349733 h 1435635"/>
                <a:gd name="connsiteX19" fmla="*/ 485264 w 944381"/>
                <a:gd name="connsiteY19" fmla="*/ 924874 h 1435635"/>
                <a:gd name="connsiteX20" fmla="*/ 557865 w 944381"/>
                <a:gd name="connsiteY20" fmla="*/ 934438 h 14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4381" h="1435635">
                  <a:moveTo>
                    <a:pt x="557865" y="934438"/>
                  </a:moveTo>
                  <a:cubicBezTo>
                    <a:pt x="656042" y="955162"/>
                    <a:pt x="744051" y="1009163"/>
                    <a:pt x="806997" y="1087303"/>
                  </a:cubicBezTo>
                  <a:lnTo>
                    <a:pt x="847632" y="1064567"/>
                  </a:lnTo>
                  <a:cubicBezTo>
                    <a:pt x="848667" y="1000228"/>
                    <a:pt x="886186" y="942067"/>
                    <a:pt x="944382" y="914604"/>
                  </a:cubicBezTo>
                  <a:lnTo>
                    <a:pt x="944382" y="853168"/>
                  </a:lnTo>
                  <a:cubicBezTo>
                    <a:pt x="856861" y="838709"/>
                    <a:pt x="775848" y="797866"/>
                    <a:pt x="712182" y="736101"/>
                  </a:cubicBezTo>
                  <a:cubicBezTo>
                    <a:pt x="636204" y="666992"/>
                    <a:pt x="588477" y="572226"/>
                    <a:pt x="578183" y="470038"/>
                  </a:cubicBezTo>
                  <a:cubicBezTo>
                    <a:pt x="557512" y="247997"/>
                    <a:pt x="656241" y="94687"/>
                    <a:pt x="847317" y="1149"/>
                  </a:cubicBezTo>
                  <a:cubicBezTo>
                    <a:pt x="849533" y="65"/>
                    <a:pt x="849407" y="-302"/>
                    <a:pt x="847012" y="264"/>
                  </a:cubicBezTo>
                  <a:cubicBezTo>
                    <a:pt x="788213" y="16890"/>
                    <a:pt x="732601" y="43211"/>
                    <a:pt x="682470" y="78148"/>
                  </a:cubicBezTo>
                  <a:cubicBezTo>
                    <a:pt x="641748" y="105726"/>
                    <a:pt x="605031" y="138790"/>
                    <a:pt x="573345" y="176402"/>
                  </a:cubicBezTo>
                  <a:cubicBezTo>
                    <a:pt x="442781" y="324042"/>
                    <a:pt x="394024" y="526864"/>
                    <a:pt x="443217" y="717718"/>
                  </a:cubicBezTo>
                  <a:cubicBezTo>
                    <a:pt x="220953" y="776663"/>
                    <a:pt x="52792" y="958776"/>
                    <a:pt x="11712" y="1185021"/>
                  </a:cubicBezTo>
                  <a:cubicBezTo>
                    <a:pt x="6874" y="1209692"/>
                    <a:pt x="3004" y="1243071"/>
                    <a:pt x="1553" y="1258067"/>
                  </a:cubicBezTo>
                  <a:cubicBezTo>
                    <a:pt x="-518" y="1282046"/>
                    <a:pt x="-518" y="1306166"/>
                    <a:pt x="1553" y="1330146"/>
                  </a:cubicBezTo>
                  <a:cubicBezTo>
                    <a:pt x="2728" y="1340551"/>
                    <a:pt x="3488" y="1347077"/>
                    <a:pt x="5907" y="1362073"/>
                  </a:cubicBezTo>
                  <a:cubicBezTo>
                    <a:pt x="9293" y="1385521"/>
                    <a:pt x="13477" y="1408596"/>
                    <a:pt x="17400" y="1431956"/>
                  </a:cubicBezTo>
                  <a:cubicBezTo>
                    <a:pt x="18233" y="1436895"/>
                    <a:pt x="18658" y="1436861"/>
                    <a:pt x="18368" y="1431859"/>
                  </a:cubicBezTo>
                  <a:cubicBezTo>
                    <a:pt x="17289" y="1414062"/>
                    <a:pt x="15291" y="1375304"/>
                    <a:pt x="16544" y="1349733"/>
                  </a:cubicBezTo>
                  <a:cubicBezTo>
                    <a:pt x="28657" y="1102977"/>
                    <a:pt x="238513" y="912761"/>
                    <a:pt x="485264" y="924874"/>
                  </a:cubicBezTo>
                  <a:cubicBezTo>
                    <a:pt x="509689" y="926074"/>
                    <a:pt x="533968" y="929272"/>
                    <a:pt x="557865" y="934438"/>
                  </a:cubicBezTo>
                  <a:close/>
                </a:path>
              </a:pathLst>
            </a:custGeom>
            <a:solidFill>
              <a:srgbClr val="FF0000"/>
            </a:solidFill>
            <a:ln w="48320" cap="flat">
              <a:noFill/>
              <a:prstDash val="solid"/>
              <a:miter/>
            </a:ln>
          </p:spPr>
          <p:txBody>
            <a:bodyPr rtlCol="0" anchor="ctr"/>
            <a:lstStyle/>
            <a:p>
              <a:endParaRPr lang="da-DK"/>
            </a:p>
          </p:txBody>
        </p:sp>
        <p:sp>
          <p:nvSpPr>
            <p:cNvPr id="12" name="Kombinationstegning: figur 11">
              <a:extLst>
                <a:ext uri="{FF2B5EF4-FFF2-40B4-BE49-F238E27FC236}">
                  <a16:creationId xmlns:a16="http://schemas.microsoft.com/office/drawing/2014/main" id="{89DADF61-C911-314D-724B-90F69FC6BD01}"/>
                </a:ext>
              </a:extLst>
            </p:cNvPr>
            <p:cNvSpPr/>
            <p:nvPr/>
          </p:nvSpPr>
          <p:spPr>
            <a:xfrm>
              <a:off x="7782301" y="995860"/>
              <a:ext cx="4169076" cy="3677029"/>
            </a:xfrm>
            <a:custGeom>
              <a:avLst/>
              <a:gdLst>
                <a:gd name="connsiteX0" fmla="*/ 2252658 w 4169076"/>
                <a:gd name="connsiteY0" fmla="*/ 97279 h 3677029"/>
                <a:gd name="connsiteX1" fmla="*/ 1988545 w 4169076"/>
                <a:gd name="connsiteY1" fmla="*/ 25670 h 3677029"/>
                <a:gd name="connsiteX2" fmla="*/ 1916935 w 4169076"/>
                <a:gd name="connsiteY2" fmla="*/ 97279 h 3677029"/>
                <a:gd name="connsiteX3" fmla="*/ 25956 w 4169076"/>
                <a:gd name="connsiteY3" fmla="*/ 3386779 h 3677029"/>
                <a:gd name="connsiteX4" fmla="*/ 96782 w 4169076"/>
                <a:gd name="connsiteY4" fmla="*/ 3651105 h 3677029"/>
                <a:gd name="connsiteX5" fmla="*/ 193518 w 4169076"/>
                <a:gd name="connsiteY5" fmla="*/ 3677029 h 3677029"/>
                <a:gd name="connsiteX6" fmla="*/ 3975601 w 4169076"/>
                <a:gd name="connsiteY6" fmla="*/ 3677029 h 3677029"/>
                <a:gd name="connsiteX7" fmla="*/ 4169077 w 4169076"/>
                <a:gd name="connsiteY7" fmla="*/ 3483505 h 3677029"/>
                <a:gd name="connsiteX8" fmla="*/ 4143153 w 4169076"/>
                <a:gd name="connsiteY8" fmla="*/ 3386779 h 3677029"/>
                <a:gd name="connsiteX9" fmla="*/ 3974324 w 4169076"/>
                <a:gd name="connsiteY9" fmla="*/ 3580279 h 3677029"/>
                <a:gd name="connsiteX10" fmla="*/ 193518 w 4169076"/>
                <a:gd name="connsiteY10" fmla="*/ 3580279 h 3677029"/>
                <a:gd name="connsiteX11" fmla="*/ 96775 w 4169076"/>
                <a:gd name="connsiteY11" fmla="*/ 3483525 h 3677029"/>
                <a:gd name="connsiteX12" fmla="*/ 109829 w 4169076"/>
                <a:gd name="connsiteY12" fmla="*/ 3434995 h 3677029"/>
                <a:gd name="connsiteX13" fmla="*/ 2000866 w 4169076"/>
                <a:gd name="connsiteY13" fmla="*/ 145407 h 3677029"/>
                <a:gd name="connsiteX14" fmla="*/ 2036663 w 4169076"/>
                <a:gd name="connsiteY14" fmla="*/ 109610 h 3677029"/>
                <a:gd name="connsiteX15" fmla="*/ 2084613 w 4169076"/>
                <a:gd name="connsiteY15" fmla="*/ 96757 h 3677029"/>
                <a:gd name="connsiteX16" fmla="*/ 2168785 w 4169076"/>
                <a:gd name="connsiteY16" fmla="*/ 145495 h 3677029"/>
                <a:gd name="connsiteX17" fmla="*/ 4059362 w 4169076"/>
                <a:gd name="connsiteY17" fmla="*/ 3435154 h 3677029"/>
                <a:gd name="connsiteX18" fmla="*/ 4023962 w 4169076"/>
                <a:gd name="connsiteY18" fmla="*/ 3567320 h 3677029"/>
                <a:gd name="connsiteX19" fmla="*/ 3974324 w 4169076"/>
                <a:gd name="connsiteY19" fmla="*/ 3580279 h 367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9076" h="3677029">
                  <a:moveTo>
                    <a:pt x="2252658" y="97279"/>
                  </a:moveTo>
                  <a:cubicBezTo>
                    <a:pt x="2199498" y="4573"/>
                    <a:pt x="2081251" y="-27488"/>
                    <a:pt x="1988545" y="25670"/>
                  </a:cubicBezTo>
                  <a:cubicBezTo>
                    <a:pt x="1958741" y="42761"/>
                    <a:pt x="1934026" y="67475"/>
                    <a:pt x="1916935" y="97279"/>
                  </a:cubicBezTo>
                  <a:lnTo>
                    <a:pt x="25956" y="3386779"/>
                  </a:lnTo>
                  <a:cubicBezTo>
                    <a:pt x="-27477" y="3479330"/>
                    <a:pt x="4233" y="3597670"/>
                    <a:pt x="96782" y="3651105"/>
                  </a:cubicBezTo>
                  <a:cubicBezTo>
                    <a:pt x="126194" y="3668085"/>
                    <a:pt x="159557" y="3677025"/>
                    <a:pt x="193518" y="3677029"/>
                  </a:cubicBezTo>
                  <a:lnTo>
                    <a:pt x="3975601" y="3677029"/>
                  </a:lnTo>
                  <a:cubicBezTo>
                    <a:pt x="4082466" y="3677015"/>
                    <a:pt x="4169091" y="3590370"/>
                    <a:pt x="4169077" y="3483505"/>
                  </a:cubicBezTo>
                  <a:cubicBezTo>
                    <a:pt x="4169072" y="3449546"/>
                    <a:pt x="4160133" y="3416187"/>
                    <a:pt x="4143153" y="3386779"/>
                  </a:cubicBezTo>
                  <a:close/>
                  <a:moveTo>
                    <a:pt x="3974324" y="3580279"/>
                  </a:moveTo>
                  <a:lnTo>
                    <a:pt x="193518" y="3580279"/>
                  </a:lnTo>
                  <a:cubicBezTo>
                    <a:pt x="140084" y="3580275"/>
                    <a:pt x="96771" y="3536955"/>
                    <a:pt x="96775" y="3483525"/>
                  </a:cubicBezTo>
                  <a:cubicBezTo>
                    <a:pt x="96776" y="3466477"/>
                    <a:pt x="101279" y="3449739"/>
                    <a:pt x="109829" y="3434995"/>
                  </a:cubicBezTo>
                  <a:lnTo>
                    <a:pt x="2000866" y="145407"/>
                  </a:lnTo>
                  <a:cubicBezTo>
                    <a:pt x="2009414" y="130513"/>
                    <a:pt x="2021769" y="118158"/>
                    <a:pt x="2036663" y="109610"/>
                  </a:cubicBezTo>
                  <a:cubicBezTo>
                    <a:pt x="2051229" y="101164"/>
                    <a:pt x="2067773" y="96728"/>
                    <a:pt x="2084613" y="96757"/>
                  </a:cubicBezTo>
                  <a:cubicBezTo>
                    <a:pt x="2119365" y="96786"/>
                    <a:pt x="2151462" y="115367"/>
                    <a:pt x="2168785" y="145495"/>
                  </a:cubicBezTo>
                  <a:lnTo>
                    <a:pt x="4059362" y="3435154"/>
                  </a:lnTo>
                  <a:cubicBezTo>
                    <a:pt x="4086085" y="3481425"/>
                    <a:pt x="4070232" y="3540597"/>
                    <a:pt x="4023962" y="3567320"/>
                  </a:cubicBezTo>
                  <a:cubicBezTo>
                    <a:pt x="4008883" y="3576027"/>
                    <a:pt x="3991734" y="3580507"/>
                    <a:pt x="3974324" y="3580279"/>
                  </a:cubicBezTo>
                  <a:close/>
                </a:path>
              </a:pathLst>
            </a:custGeom>
            <a:solidFill>
              <a:srgbClr val="FF0000"/>
            </a:solidFill>
            <a:ln w="48320" cap="flat">
              <a:noFill/>
              <a:prstDash val="solid"/>
              <a:miter/>
            </a:ln>
          </p:spPr>
          <p:txBody>
            <a:bodyPr rtlCol="0" anchor="ctr"/>
            <a:lstStyle/>
            <a:p>
              <a:endParaRPr lang="da-DK"/>
            </a:p>
          </p:txBody>
        </p:sp>
      </p:grpSp>
      <p:sp>
        <p:nvSpPr>
          <p:cNvPr id="5" name="Pladsholder til slidenummer 4">
            <a:extLst>
              <a:ext uri="{FF2B5EF4-FFF2-40B4-BE49-F238E27FC236}">
                <a16:creationId xmlns:a16="http://schemas.microsoft.com/office/drawing/2014/main" id="{C10AD320-D628-11A0-78B1-ACB6AB2FFC60}"/>
              </a:ext>
            </a:extLst>
          </p:cNvPr>
          <p:cNvSpPr>
            <a:spLocks noGrp="1"/>
          </p:cNvSpPr>
          <p:nvPr>
            <p:ph type="sldNum" sz="quarter" idx="17"/>
          </p:nvPr>
        </p:nvSpPr>
        <p:spPr>
          <a:xfrm>
            <a:off x="726163" y="6433200"/>
            <a:ext cx="394920" cy="180000"/>
          </a:xfrm>
        </p:spPr>
        <p:txBody>
          <a:bodyPr anchor="b">
            <a:normAutofit/>
          </a:bodyPr>
          <a:lstStyle/>
          <a:p>
            <a:pPr>
              <a:spcAft>
                <a:spcPts val="600"/>
              </a:spcAft>
            </a:pPr>
            <a:fld id="{24C8C45C-947F-4981-8B3F-4F32E973C901}" type="slidenum">
              <a:rPr lang="da-DK" smtClean="0"/>
              <a:pPr>
                <a:spcAft>
                  <a:spcPts val="600"/>
                </a:spcAft>
              </a:pPr>
              <a:t>7</a:t>
            </a:fld>
            <a:endParaRPr lang="da-DK"/>
          </a:p>
        </p:txBody>
      </p:sp>
      <p:sp>
        <p:nvSpPr>
          <p:cNvPr id="24" name="Text Placeholder 5">
            <a:extLst>
              <a:ext uri="{FF2B5EF4-FFF2-40B4-BE49-F238E27FC236}">
                <a16:creationId xmlns:a16="http://schemas.microsoft.com/office/drawing/2014/main" id="{A40E1DCB-E2D7-BBDE-9B3C-482EA131ECE1}"/>
              </a:ext>
            </a:extLst>
          </p:cNvPr>
          <p:cNvSpPr>
            <a:spLocks noGrp="1"/>
          </p:cNvSpPr>
          <p:nvPr>
            <p:ph type="body" sz="quarter" idx="19"/>
          </p:nvPr>
        </p:nvSpPr>
        <p:spPr>
          <a:xfrm>
            <a:off x="726164" y="2265419"/>
            <a:ext cx="5075826" cy="3186112"/>
          </a:xfrm>
        </p:spPr>
        <p:txBody>
          <a:bodyPr>
            <a:normAutofit/>
          </a:bodyPr>
          <a:lstStyle/>
          <a:p>
            <a:pPr marL="0" indent="0">
              <a:buNone/>
            </a:pPr>
            <a:r>
              <a:rPr lang="en-US" sz="1500" b="1" dirty="0"/>
              <a:t>Regnskabskvalitet</a:t>
            </a:r>
          </a:p>
          <a:p>
            <a:pPr lvl="1">
              <a:buFont typeface="Wingdings" panose="05000000000000000000" pitchFamily="2" charset="2"/>
              <a:buChar char="ü"/>
            </a:pPr>
            <a:r>
              <a:rPr lang="da-DK" sz="1400" dirty="0"/>
              <a:t>Identificerer selskaber, som har en lav grad af kvalitet i deres regnskabsaflæggelse</a:t>
            </a:r>
          </a:p>
          <a:p>
            <a:pPr lvl="1">
              <a:buFont typeface="Wingdings" panose="05000000000000000000" pitchFamily="2" charset="2"/>
              <a:buChar char="ü"/>
            </a:pPr>
            <a:r>
              <a:rPr lang="da-DK" sz="1400" dirty="0"/>
              <a:t>Leder efter selskaber som relativt i forhold til andre har mange uregelmæssigheder i regnskabet</a:t>
            </a:r>
          </a:p>
          <a:p>
            <a:pPr lvl="1">
              <a:buFont typeface="Wingdings" panose="05000000000000000000" pitchFamily="2" charset="2"/>
              <a:buChar char="ü"/>
            </a:pPr>
            <a:r>
              <a:rPr lang="da-DK" sz="1400" dirty="0"/>
              <a:t>Selskaber med en ringe regnskabskvalitet har historisk set </a:t>
            </a:r>
            <a:r>
              <a:rPr lang="da-DK" sz="1400" dirty="0" err="1"/>
              <a:t>underperformet</a:t>
            </a:r>
            <a:r>
              <a:rPr lang="da-DK" sz="1400" dirty="0"/>
              <a:t> markedet</a:t>
            </a:r>
          </a:p>
          <a:p>
            <a:pPr marL="180000" lvl="1" indent="0">
              <a:buNone/>
            </a:pPr>
            <a:endParaRPr lang="en-US" sz="1400" dirty="0"/>
          </a:p>
          <a:p>
            <a:pPr marL="0" indent="0">
              <a:buNone/>
            </a:pPr>
            <a:r>
              <a:rPr lang="en-US" sz="1500" b="1" dirty="0"/>
              <a:t>Failure Model</a:t>
            </a:r>
          </a:p>
          <a:p>
            <a:pPr lvl="1">
              <a:buFont typeface="Wingdings" panose="05000000000000000000" pitchFamily="2" charset="2"/>
              <a:buChar char="ü"/>
            </a:pPr>
            <a:r>
              <a:rPr lang="da-DK" sz="1400" dirty="0"/>
              <a:t>Identificerer aktier med stor sandsynlighed for at underperforme markedet</a:t>
            </a:r>
          </a:p>
          <a:p>
            <a:pPr lvl="1">
              <a:buFont typeface="Wingdings" panose="05000000000000000000" pitchFamily="2" charset="2"/>
              <a:buChar char="ü"/>
            </a:pPr>
            <a:r>
              <a:rPr lang="da-DK" sz="1400" dirty="0"/>
              <a:t>Leder efter dyre aktier, som genererer en lav grad af cash flows, og som samtidig oplever uforklarligt høje kursudsving</a:t>
            </a:r>
            <a:endParaRPr lang="en-US" sz="1400" dirty="0"/>
          </a:p>
        </p:txBody>
      </p:sp>
      <p:pic>
        <p:nvPicPr>
          <p:cNvPr id="29" name="Grafik 28" descr="Bøger på reol kontur">
            <a:extLst>
              <a:ext uri="{FF2B5EF4-FFF2-40B4-BE49-F238E27FC236}">
                <a16:creationId xmlns:a16="http://schemas.microsoft.com/office/drawing/2014/main" id="{F109D4F2-40A8-C60C-E423-BAB01315D1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0188" y="2265419"/>
            <a:ext cx="530026" cy="530026"/>
          </a:xfrm>
          <a:prstGeom prst="rect">
            <a:avLst/>
          </a:prstGeom>
        </p:spPr>
      </p:pic>
      <p:sp>
        <p:nvSpPr>
          <p:cNvPr id="30" name="Tekstfelt 29">
            <a:extLst>
              <a:ext uri="{FF2B5EF4-FFF2-40B4-BE49-F238E27FC236}">
                <a16:creationId xmlns:a16="http://schemas.microsoft.com/office/drawing/2014/main" id="{180DF0DC-6A30-381E-2376-C9451A723EB0}"/>
              </a:ext>
            </a:extLst>
          </p:cNvPr>
          <p:cNvSpPr txBox="1"/>
          <p:nvPr/>
        </p:nvSpPr>
        <p:spPr>
          <a:xfrm>
            <a:off x="5966776" y="2766188"/>
            <a:ext cx="1581224" cy="184666"/>
          </a:xfrm>
          <a:prstGeom prst="rect">
            <a:avLst/>
          </a:prstGeom>
          <a:noFill/>
        </p:spPr>
        <p:txBody>
          <a:bodyPr wrap="square" lIns="0" tIns="0" rIns="0" bIns="0" rtlCol="0">
            <a:spAutoFit/>
          </a:bodyPr>
          <a:lstStyle/>
          <a:p>
            <a:pPr algn="l"/>
            <a:r>
              <a:rPr lang="da-DK" sz="1200" b="1" dirty="0">
                <a:solidFill>
                  <a:srgbClr val="002F5F"/>
                </a:solidFill>
              </a:rPr>
              <a:t>Regnskabskvalitet</a:t>
            </a:r>
          </a:p>
        </p:txBody>
      </p:sp>
      <p:pic>
        <p:nvPicPr>
          <p:cNvPr id="31" name="Grafik 30" descr="Nedadgående trendkurve kontur">
            <a:extLst>
              <a:ext uri="{FF2B5EF4-FFF2-40B4-BE49-F238E27FC236}">
                <a16:creationId xmlns:a16="http://schemas.microsoft.com/office/drawing/2014/main" id="{FE4141D4-6343-602B-D8D6-565E647BA6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4108" y="4114582"/>
            <a:ext cx="516106" cy="516106"/>
          </a:xfrm>
          <a:prstGeom prst="rect">
            <a:avLst/>
          </a:prstGeom>
        </p:spPr>
      </p:pic>
      <p:sp>
        <p:nvSpPr>
          <p:cNvPr id="32" name="Tekstfelt 31">
            <a:extLst>
              <a:ext uri="{FF2B5EF4-FFF2-40B4-BE49-F238E27FC236}">
                <a16:creationId xmlns:a16="http://schemas.microsoft.com/office/drawing/2014/main" id="{EF1429C9-7119-A2F7-5675-88DD00232B1E}"/>
              </a:ext>
            </a:extLst>
          </p:cNvPr>
          <p:cNvSpPr txBox="1"/>
          <p:nvPr/>
        </p:nvSpPr>
        <p:spPr>
          <a:xfrm>
            <a:off x="6121757" y="4630688"/>
            <a:ext cx="1581224" cy="184666"/>
          </a:xfrm>
          <a:prstGeom prst="rect">
            <a:avLst/>
          </a:prstGeom>
          <a:noFill/>
        </p:spPr>
        <p:txBody>
          <a:bodyPr wrap="square" lIns="0" tIns="0" rIns="0" bIns="0" rtlCol="0">
            <a:spAutoFit/>
          </a:bodyPr>
          <a:lstStyle/>
          <a:p>
            <a:pPr algn="l"/>
            <a:r>
              <a:rPr lang="da-DK" sz="1200" b="1" dirty="0">
                <a:solidFill>
                  <a:srgbClr val="002F5F"/>
                </a:solidFill>
              </a:rPr>
              <a:t>Failure Model</a:t>
            </a:r>
          </a:p>
        </p:txBody>
      </p:sp>
    </p:spTree>
    <p:extLst>
      <p:ext uri="{BB962C8B-B14F-4D97-AF65-F5344CB8AC3E}">
        <p14:creationId xmlns:p14="http://schemas.microsoft.com/office/powerpoint/2010/main" val="52470346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5C9407-167C-44E5-A9C0-2D8991075DF6}"/>
              </a:ext>
            </a:extLst>
          </p:cNvPr>
          <p:cNvSpPr>
            <a:spLocks noGrp="1"/>
          </p:cNvSpPr>
          <p:nvPr>
            <p:ph type="title"/>
          </p:nvPr>
        </p:nvSpPr>
        <p:spPr>
          <a:xfrm>
            <a:off x="719138" y="612000"/>
            <a:ext cx="6315811" cy="638629"/>
          </a:xfrm>
        </p:spPr>
        <p:txBody>
          <a:bodyPr anchor="t">
            <a:normAutofit/>
          </a:bodyPr>
          <a:lstStyle/>
          <a:p>
            <a:r>
              <a:rPr lang="da-DK" dirty="0"/>
              <a:t>Investeringsproces</a:t>
            </a:r>
          </a:p>
        </p:txBody>
      </p:sp>
      <p:sp>
        <p:nvSpPr>
          <p:cNvPr id="3" name="Undertitel 2">
            <a:extLst>
              <a:ext uri="{FF2B5EF4-FFF2-40B4-BE49-F238E27FC236}">
                <a16:creationId xmlns:a16="http://schemas.microsoft.com/office/drawing/2014/main" id="{900687C8-9ECA-12C3-8E56-F33D1C6BD9AC}"/>
              </a:ext>
            </a:extLst>
          </p:cNvPr>
          <p:cNvSpPr>
            <a:spLocks noGrp="1"/>
          </p:cNvSpPr>
          <p:nvPr>
            <p:ph type="subTitle" idx="18"/>
          </p:nvPr>
        </p:nvSpPr>
        <p:spPr>
          <a:xfrm>
            <a:off x="719139" y="1260000"/>
            <a:ext cx="8882061" cy="560088"/>
          </a:xfrm>
        </p:spPr>
        <p:txBody>
          <a:bodyPr>
            <a:normAutofit/>
          </a:bodyPr>
          <a:lstStyle/>
          <a:p>
            <a:pPr>
              <a:buNone/>
            </a:pPr>
            <a:r>
              <a:rPr lang="da-DK" dirty="0"/>
              <a:t>ESG en forankret og essentiel del af vores proces</a:t>
            </a:r>
          </a:p>
        </p:txBody>
      </p:sp>
      <p:sp>
        <p:nvSpPr>
          <p:cNvPr id="5" name="Pladsholder til slidenummer 4">
            <a:extLst>
              <a:ext uri="{FF2B5EF4-FFF2-40B4-BE49-F238E27FC236}">
                <a16:creationId xmlns:a16="http://schemas.microsoft.com/office/drawing/2014/main" id="{C10AD320-D628-11A0-78B1-ACB6AB2FFC60}"/>
              </a:ext>
            </a:extLst>
          </p:cNvPr>
          <p:cNvSpPr>
            <a:spLocks noGrp="1"/>
          </p:cNvSpPr>
          <p:nvPr>
            <p:ph type="sldNum" sz="quarter" idx="17"/>
          </p:nvPr>
        </p:nvSpPr>
        <p:spPr>
          <a:xfrm>
            <a:off x="726163" y="6433200"/>
            <a:ext cx="394920" cy="180000"/>
          </a:xfrm>
        </p:spPr>
        <p:txBody>
          <a:bodyPr anchor="b">
            <a:normAutofit/>
          </a:bodyPr>
          <a:lstStyle/>
          <a:p>
            <a:pPr>
              <a:spcAft>
                <a:spcPts val="600"/>
              </a:spcAft>
            </a:pPr>
            <a:fld id="{24C8C45C-947F-4981-8B3F-4F32E973C901}" type="slidenum">
              <a:rPr lang="da-DK" smtClean="0"/>
              <a:pPr>
                <a:spcAft>
                  <a:spcPts val="600"/>
                </a:spcAft>
              </a:pPr>
              <a:t>8</a:t>
            </a:fld>
            <a:endParaRPr lang="da-DK"/>
          </a:p>
        </p:txBody>
      </p:sp>
      <p:sp>
        <p:nvSpPr>
          <p:cNvPr id="9" name="Rectangle 27">
            <a:extLst>
              <a:ext uri="{FF2B5EF4-FFF2-40B4-BE49-F238E27FC236}">
                <a16:creationId xmlns:a16="http://schemas.microsoft.com/office/drawing/2014/main" id="{BE605EA3-844F-EA25-A112-F807748B1CEA}"/>
              </a:ext>
            </a:extLst>
          </p:cNvPr>
          <p:cNvSpPr/>
          <p:nvPr/>
        </p:nvSpPr>
        <p:spPr>
          <a:xfrm>
            <a:off x="719138" y="2106599"/>
            <a:ext cx="10775256" cy="37571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0" name="Text Placeholder 5">
            <a:extLst>
              <a:ext uri="{FF2B5EF4-FFF2-40B4-BE49-F238E27FC236}">
                <a16:creationId xmlns:a16="http://schemas.microsoft.com/office/drawing/2014/main" id="{0FAF7383-97D8-1853-2D34-D86C09A03DDD}"/>
              </a:ext>
            </a:extLst>
          </p:cNvPr>
          <p:cNvSpPr>
            <a:spLocks noGrp="1"/>
          </p:cNvSpPr>
          <p:nvPr>
            <p:ph type="body" sz="quarter" idx="19"/>
          </p:nvPr>
        </p:nvSpPr>
        <p:spPr>
          <a:xfrm>
            <a:off x="5678720" y="2470715"/>
            <a:ext cx="5712855" cy="324000"/>
          </a:xfrm>
        </p:spPr>
        <p:txBody>
          <a:bodyPr/>
          <a:lstStyle/>
          <a:p>
            <a:pPr marL="0" indent="0" algn="ctr">
              <a:buNone/>
            </a:pPr>
            <a:r>
              <a:rPr lang="da-DK" sz="1600" b="1" dirty="0"/>
              <a:t>Eksklusion</a:t>
            </a:r>
          </a:p>
        </p:txBody>
      </p:sp>
      <p:pic>
        <p:nvPicPr>
          <p:cNvPr id="12" name="Picture 4">
            <a:extLst>
              <a:ext uri="{FF2B5EF4-FFF2-40B4-BE49-F238E27FC236}">
                <a16:creationId xmlns:a16="http://schemas.microsoft.com/office/drawing/2014/main" id="{FA25DE6F-4D1C-D58F-907B-F7C5F0A917B3}"/>
              </a:ext>
            </a:extLst>
          </p:cNvPr>
          <p:cNvPicPr>
            <a:picLocks noChangeAspect="1"/>
          </p:cNvPicPr>
          <p:nvPr/>
        </p:nvPicPr>
        <p:blipFill>
          <a:blip r:embed="rId3"/>
          <a:stretch>
            <a:fillRect/>
          </a:stretch>
        </p:blipFill>
        <p:spPr>
          <a:xfrm>
            <a:off x="7189236" y="2905109"/>
            <a:ext cx="526749" cy="526749"/>
          </a:xfrm>
          <a:prstGeom prst="rect">
            <a:avLst/>
          </a:prstGeom>
        </p:spPr>
      </p:pic>
      <p:pic>
        <p:nvPicPr>
          <p:cNvPr id="13" name="Picture 10">
            <a:extLst>
              <a:ext uri="{FF2B5EF4-FFF2-40B4-BE49-F238E27FC236}">
                <a16:creationId xmlns:a16="http://schemas.microsoft.com/office/drawing/2014/main" id="{7685010C-54A7-5102-EFC5-A41DD5DE467E}"/>
              </a:ext>
            </a:extLst>
          </p:cNvPr>
          <p:cNvPicPr>
            <a:picLocks noChangeAspect="1"/>
          </p:cNvPicPr>
          <p:nvPr/>
        </p:nvPicPr>
        <p:blipFill>
          <a:blip r:embed="rId4"/>
          <a:stretch>
            <a:fillRect/>
          </a:stretch>
        </p:blipFill>
        <p:spPr>
          <a:xfrm>
            <a:off x="6507882" y="2910673"/>
            <a:ext cx="525600" cy="525600"/>
          </a:xfrm>
          <a:prstGeom prst="rect">
            <a:avLst/>
          </a:prstGeom>
        </p:spPr>
      </p:pic>
      <p:pic>
        <p:nvPicPr>
          <p:cNvPr id="14" name="Picture 14">
            <a:extLst>
              <a:ext uri="{FF2B5EF4-FFF2-40B4-BE49-F238E27FC236}">
                <a16:creationId xmlns:a16="http://schemas.microsoft.com/office/drawing/2014/main" id="{165322B0-8CF5-E325-047D-9885E9E2C0CC}"/>
              </a:ext>
            </a:extLst>
          </p:cNvPr>
          <p:cNvPicPr>
            <a:picLocks noChangeAspect="1"/>
          </p:cNvPicPr>
          <p:nvPr/>
        </p:nvPicPr>
        <p:blipFill>
          <a:blip r:embed="rId5"/>
          <a:stretch>
            <a:fillRect/>
          </a:stretch>
        </p:blipFill>
        <p:spPr>
          <a:xfrm flipH="1">
            <a:off x="5811461" y="2903400"/>
            <a:ext cx="525600" cy="525600"/>
          </a:xfrm>
          <a:prstGeom prst="rect">
            <a:avLst/>
          </a:prstGeom>
        </p:spPr>
      </p:pic>
      <p:pic>
        <p:nvPicPr>
          <p:cNvPr id="15" name="Picture 18">
            <a:extLst>
              <a:ext uri="{FF2B5EF4-FFF2-40B4-BE49-F238E27FC236}">
                <a16:creationId xmlns:a16="http://schemas.microsoft.com/office/drawing/2014/main" id="{C0F09832-8A1F-D9CE-8CC4-4C3FA0C9C3FD}"/>
              </a:ext>
            </a:extLst>
          </p:cNvPr>
          <p:cNvPicPr>
            <a:picLocks noChangeAspect="1"/>
          </p:cNvPicPr>
          <p:nvPr/>
        </p:nvPicPr>
        <p:blipFill>
          <a:blip r:embed="rId6"/>
          <a:stretch>
            <a:fillRect/>
          </a:stretch>
        </p:blipFill>
        <p:spPr>
          <a:xfrm>
            <a:off x="7934519" y="2910673"/>
            <a:ext cx="525600" cy="525600"/>
          </a:xfrm>
          <a:prstGeom prst="rect">
            <a:avLst/>
          </a:prstGeom>
        </p:spPr>
      </p:pic>
      <p:pic>
        <p:nvPicPr>
          <p:cNvPr id="16" name="Picture 22">
            <a:extLst>
              <a:ext uri="{FF2B5EF4-FFF2-40B4-BE49-F238E27FC236}">
                <a16:creationId xmlns:a16="http://schemas.microsoft.com/office/drawing/2014/main" id="{FE14CD71-DB41-7BC9-6071-EA3F53D423C3}"/>
              </a:ext>
            </a:extLst>
          </p:cNvPr>
          <p:cNvPicPr>
            <a:picLocks noChangeAspect="1"/>
          </p:cNvPicPr>
          <p:nvPr/>
        </p:nvPicPr>
        <p:blipFill>
          <a:blip r:embed="rId7"/>
          <a:stretch>
            <a:fillRect/>
          </a:stretch>
        </p:blipFill>
        <p:spPr>
          <a:xfrm>
            <a:off x="8633383" y="2917277"/>
            <a:ext cx="525600" cy="525600"/>
          </a:xfrm>
          <a:prstGeom prst="rect">
            <a:avLst/>
          </a:prstGeom>
        </p:spPr>
      </p:pic>
      <p:pic>
        <p:nvPicPr>
          <p:cNvPr id="17" name="Picture 24">
            <a:extLst>
              <a:ext uri="{FF2B5EF4-FFF2-40B4-BE49-F238E27FC236}">
                <a16:creationId xmlns:a16="http://schemas.microsoft.com/office/drawing/2014/main" id="{285DC80A-D280-5936-E435-1E46E71BB2EE}"/>
              </a:ext>
            </a:extLst>
          </p:cNvPr>
          <p:cNvPicPr>
            <a:picLocks noChangeAspect="1"/>
          </p:cNvPicPr>
          <p:nvPr/>
        </p:nvPicPr>
        <p:blipFill>
          <a:blip r:embed="rId8"/>
          <a:stretch>
            <a:fillRect/>
          </a:stretch>
        </p:blipFill>
        <p:spPr>
          <a:xfrm>
            <a:off x="9377517" y="2915759"/>
            <a:ext cx="525600" cy="525600"/>
          </a:xfrm>
          <a:prstGeom prst="rect">
            <a:avLst/>
          </a:prstGeom>
        </p:spPr>
      </p:pic>
      <p:pic>
        <p:nvPicPr>
          <p:cNvPr id="20" name="Picture 30" descr="Domstol kontur">
            <a:extLst>
              <a:ext uri="{FF2B5EF4-FFF2-40B4-BE49-F238E27FC236}">
                <a16:creationId xmlns:a16="http://schemas.microsoft.com/office/drawing/2014/main" id="{7788B9BA-65B0-983C-CE91-F41165AF44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084066" y="4099024"/>
            <a:ext cx="525600" cy="547591"/>
          </a:xfrm>
          <a:prstGeom prst="rect">
            <a:avLst/>
          </a:prstGeom>
        </p:spPr>
      </p:pic>
      <p:pic>
        <p:nvPicPr>
          <p:cNvPr id="21" name="Picture 32">
            <a:extLst>
              <a:ext uri="{FF2B5EF4-FFF2-40B4-BE49-F238E27FC236}">
                <a16:creationId xmlns:a16="http://schemas.microsoft.com/office/drawing/2014/main" id="{A7603099-0161-BB57-F083-4810642700DE}"/>
              </a:ext>
            </a:extLst>
          </p:cNvPr>
          <p:cNvPicPr>
            <a:picLocks noChangeAspect="1"/>
          </p:cNvPicPr>
          <p:nvPr/>
        </p:nvPicPr>
        <p:blipFill>
          <a:blip r:embed="rId11">
            <a:biLevel thresh="50000"/>
          </a:blip>
          <a:stretch>
            <a:fillRect/>
          </a:stretch>
        </p:blipFill>
        <p:spPr>
          <a:xfrm>
            <a:off x="8083698" y="4121015"/>
            <a:ext cx="525600" cy="525600"/>
          </a:xfrm>
          <a:prstGeom prst="rect">
            <a:avLst/>
          </a:prstGeom>
        </p:spPr>
      </p:pic>
      <p:sp>
        <p:nvSpPr>
          <p:cNvPr id="22" name="Text Placeholder 5">
            <a:extLst>
              <a:ext uri="{FF2B5EF4-FFF2-40B4-BE49-F238E27FC236}">
                <a16:creationId xmlns:a16="http://schemas.microsoft.com/office/drawing/2014/main" id="{3012574F-D3C9-EF36-A7F8-88B775AC452F}"/>
              </a:ext>
            </a:extLst>
          </p:cNvPr>
          <p:cNvSpPr txBox="1">
            <a:spLocks/>
          </p:cNvSpPr>
          <p:nvPr/>
        </p:nvSpPr>
        <p:spPr>
          <a:xfrm>
            <a:off x="5830246" y="3798817"/>
            <a:ext cx="3088108" cy="323999"/>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accent3"/>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accent3"/>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accent3"/>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2000" kern="1200">
                <a:solidFill>
                  <a:schemeClr val="accent3"/>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1200" b="1" kern="1200" baseline="0">
                <a:solidFill>
                  <a:schemeClr val="accent3"/>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700" kern="1200" baseline="0">
                <a:solidFill>
                  <a:schemeClr val="accent3"/>
                </a:solidFill>
                <a:latin typeface="+mn-lt"/>
                <a:ea typeface="+mn-ea"/>
                <a:cs typeface="+mn-cs"/>
              </a:defRPr>
            </a:lvl9pPr>
          </a:lstStyle>
          <a:p>
            <a:pPr algn="ctr"/>
            <a:r>
              <a:rPr lang="da-DK" sz="1600" dirty="0"/>
              <a:t>Inklusion</a:t>
            </a:r>
          </a:p>
        </p:txBody>
      </p:sp>
      <p:cxnSp>
        <p:nvCxnSpPr>
          <p:cNvPr id="23" name="Straight Connector 34">
            <a:extLst>
              <a:ext uri="{FF2B5EF4-FFF2-40B4-BE49-F238E27FC236}">
                <a16:creationId xmlns:a16="http://schemas.microsoft.com/office/drawing/2014/main" id="{8B57D573-147C-C3DB-D0EB-210C50F3579C}"/>
              </a:ext>
            </a:extLst>
          </p:cNvPr>
          <p:cNvCxnSpPr>
            <a:cxnSpLocks/>
          </p:cNvCxnSpPr>
          <p:nvPr/>
        </p:nvCxnSpPr>
        <p:spPr>
          <a:xfrm>
            <a:off x="5401885" y="2415126"/>
            <a:ext cx="6870" cy="3206247"/>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37">
            <a:extLst>
              <a:ext uri="{FF2B5EF4-FFF2-40B4-BE49-F238E27FC236}">
                <a16:creationId xmlns:a16="http://schemas.microsoft.com/office/drawing/2014/main" id="{876B2994-7D69-7254-E961-6BDB5FCF8692}"/>
              </a:ext>
            </a:extLst>
          </p:cNvPr>
          <p:cNvCxnSpPr>
            <a:cxnSpLocks/>
          </p:cNvCxnSpPr>
          <p:nvPr/>
        </p:nvCxnSpPr>
        <p:spPr>
          <a:xfrm>
            <a:off x="5613665" y="3592689"/>
            <a:ext cx="562057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 Placeholder 5">
            <a:extLst>
              <a:ext uri="{FF2B5EF4-FFF2-40B4-BE49-F238E27FC236}">
                <a16:creationId xmlns:a16="http://schemas.microsoft.com/office/drawing/2014/main" id="{E5300238-3E6F-5713-29A8-EC9C04CA37FF}"/>
              </a:ext>
            </a:extLst>
          </p:cNvPr>
          <p:cNvSpPr txBox="1">
            <a:spLocks/>
          </p:cNvSpPr>
          <p:nvPr/>
        </p:nvSpPr>
        <p:spPr>
          <a:xfrm>
            <a:off x="5686159" y="4864639"/>
            <a:ext cx="1130343" cy="324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accent3"/>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accent3"/>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accent3"/>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2000" kern="1200">
                <a:solidFill>
                  <a:schemeClr val="accent3"/>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1200" b="1" kern="1200" baseline="0">
                <a:solidFill>
                  <a:schemeClr val="accent3"/>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700" kern="1200" baseline="0">
                <a:solidFill>
                  <a:schemeClr val="accent3"/>
                </a:solidFill>
                <a:latin typeface="+mn-lt"/>
                <a:ea typeface="+mn-ea"/>
                <a:cs typeface="+mn-cs"/>
              </a:defRPr>
            </a:lvl9pPr>
          </a:lstStyle>
          <a:p>
            <a:pPr algn="ctr"/>
            <a:r>
              <a:rPr lang="da-DK" sz="900" dirty="0"/>
              <a:t>Sustainable Impact Revenues (min. 15%)</a:t>
            </a:r>
          </a:p>
        </p:txBody>
      </p:sp>
      <p:sp>
        <p:nvSpPr>
          <p:cNvPr id="27" name="Text Placeholder 5">
            <a:extLst>
              <a:ext uri="{FF2B5EF4-FFF2-40B4-BE49-F238E27FC236}">
                <a16:creationId xmlns:a16="http://schemas.microsoft.com/office/drawing/2014/main" id="{DAA80728-764D-34A2-4783-5EF398E7DE46}"/>
              </a:ext>
            </a:extLst>
          </p:cNvPr>
          <p:cNvSpPr txBox="1">
            <a:spLocks/>
          </p:cNvSpPr>
          <p:nvPr/>
        </p:nvSpPr>
        <p:spPr>
          <a:xfrm>
            <a:off x="7005778" y="4865848"/>
            <a:ext cx="663329" cy="324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accent3"/>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accent3"/>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accent3"/>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2000" kern="1200">
                <a:solidFill>
                  <a:schemeClr val="accent3"/>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1200" b="1" kern="1200" baseline="0">
                <a:solidFill>
                  <a:schemeClr val="accent3"/>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700" kern="1200" baseline="0">
                <a:solidFill>
                  <a:schemeClr val="accent3"/>
                </a:solidFill>
                <a:latin typeface="+mn-lt"/>
                <a:ea typeface="+mn-ea"/>
                <a:cs typeface="+mn-cs"/>
              </a:defRPr>
            </a:lvl9pPr>
          </a:lstStyle>
          <a:p>
            <a:pPr algn="ctr"/>
            <a:r>
              <a:rPr lang="da-DK" sz="900" dirty="0"/>
              <a:t>Good Governance</a:t>
            </a:r>
          </a:p>
        </p:txBody>
      </p:sp>
      <p:sp>
        <p:nvSpPr>
          <p:cNvPr id="28" name="Text Placeholder 5">
            <a:extLst>
              <a:ext uri="{FF2B5EF4-FFF2-40B4-BE49-F238E27FC236}">
                <a16:creationId xmlns:a16="http://schemas.microsoft.com/office/drawing/2014/main" id="{8222F8BD-C78A-FED6-0EF0-4B6BBFB7C750}"/>
              </a:ext>
            </a:extLst>
          </p:cNvPr>
          <p:cNvSpPr txBox="1">
            <a:spLocks/>
          </p:cNvSpPr>
          <p:nvPr/>
        </p:nvSpPr>
        <p:spPr>
          <a:xfrm>
            <a:off x="7799877" y="4869490"/>
            <a:ext cx="1069473" cy="207241"/>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accent3"/>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accent3"/>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accent3"/>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2000" kern="1200">
                <a:solidFill>
                  <a:schemeClr val="accent3"/>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1200" b="1" kern="1200" baseline="0">
                <a:solidFill>
                  <a:schemeClr val="accent3"/>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700" kern="1200" baseline="0">
                <a:solidFill>
                  <a:schemeClr val="accent3"/>
                </a:solidFill>
                <a:latin typeface="+mn-lt"/>
                <a:ea typeface="+mn-ea"/>
                <a:cs typeface="+mn-cs"/>
              </a:defRPr>
            </a:lvl9pPr>
          </a:lstStyle>
          <a:p>
            <a:pPr algn="ctr"/>
            <a:r>
              <a:rPr lang="da-DK" sz="900" dirty="0"/>
              <a:t>ESG-score</a:t>
            </a:r>
          </a:p>
        </p:txBody>
      </p:sp>
      <p:sp>
        <p:nvSpPr>
          <p:cNvPr id="33" name="Text Placeholder 5">
            <a:extLst>
              <a:ext uri="{FF2B5EF4-FFF2-40B4-BE49-F238E27FC236}">
                <a16:creationId xmlns:a16="http://schemas.microsoft.com/office/drawing/2014/main" id="{55364D1C-3AB8-F09D-FA37-75FDCCB98BCC}"/>
              </a:ext>
            </a:extLst>
          </p:cNvPr>
          <p:cNvSpPr txBox="1">
            <a:spLocks/>
          </p:cNvSpPr>
          <p:nvPr/>
        </p:nvSpPr>
        <p:spPr>
          <a:xfrm>
            <a:off x="9365188" y="3825574"/>
            <a:ext cx="1479792" cy="324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accent3"/>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accent3"/>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accent3"/>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2000" kern="1200">
                <a:solidFill>
                  <a:schemeClr val="accent3"/>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1200" b="1" kern="1200" baseline="0">
                <a:solidFill>
                  <a:schemeClr val="accent3"/>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accent3"/>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700" kern="1200" baseline="0">
                <a:solidFill>
                  <a:schemeClr val="accent3"/>
                </a:solidFill>
                <a:latin typeface="+mn-lt"/>
                <a:ea typeface="+mn-ea"/>
                <a:cs typeface="+mn-cs"/>
              </a:defRPr>
            </a:lvl9pPr>
          </a:lstStyle>
          <a:p>
            <a:r>
              <a:rPr lang="da-DK" sz="1600" dirty="0"/>
              <a:t>Aktivt Ejerskab</a:t>
            </a:r>
          </a:p>
        </p:txBody>
      </p:sp>
      <p:cxnSp>
        <p:nvCxnSpPr>
          <p:cNvPr id="34" name="Straight Connector 45">
            <a:extLst>
              <a:ext uri="{FF2B5EF4-FFF2-40B4-BE49-F238E27FC236}">
                <a16:creationId xmlns:a16="http://schemas.microsoft.com/office/drawing/2014/main" id="{25B63517-5471-7FAF-14BB-7D276ACB5190}"/>
              </a:ext>
            </a:extLst>
          </p:cNvPr>
          <p:cNvCxnSpPr>
            <a:cxnSpLocks/>
          </p:cNvCxnSpPr>
          <p:nvPr/>
        </p:nvCxnSpPr>
        <p:spPr>
          <a:xfrm flipH="1">
            <a:off x="8946907" y="3822798"/>
            <a:ext cx="3948" cy="1704752"/>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6" name="Grafik 35" descr="Irritationskilde kontur">
            <a:extLst>
              <a:ext uri="{FF2B5EF4-FFF2-40B4-BE49-F238E27FC236}">
                <a16:creationId xmlns:a16="http://schemas.microsoft.com/office/drawing/2014/main" id="{34BD29F2-D0C8-B3C1-1622-4F099DBEFD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60242" y="2915791"/>
            <a:ext cx="525600" cy="525600"/>
          </a:xfrm>
          <a:prstGeom prst="rect">
            <a:avLst/>
          </a:prstGeom>
        </p:spPr>
      </p:pic>
      <p:pic>
        <p:nvPicPr>
          <p:cNvPr id="37" name="Grafik 36" descr="Radiomikrofon kontur">
            <a:extLst>
              <a:ext uri="{FF2B5EF4-FFF2-40B4-BE49-F238E27FC236}">
                <a16:creationId xmlns:a16="http://schemas.microsoft.com/office/drawing/2014/main" id="{0CBFD5D6-3BEE-673A-3651-C5FFAC02DAE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17481" y="4226548"/>
            <a:ext cx="727499" cy="727499"/>
          </a:xfrm>
          <a:prstGeom prst="rect">
            <a:avLst/>
          </a:prstGeom>
        </p:spPr>
      </p:pic>
      <p:pic>
        <p:nvPicPr>
          <p:cNvPr id="38" name="Picture 50">
            <a:extLst>
              <a:ext uri="{FF2B5EF4-FFF2-40B4-BE49-F238E27FC236}">
                <a16:creationId xmlns:a16="http://schemas.microsoft.com/office/drawing/2014/main" id="{0B18FC34-8F91-3A37-BA99-A9C1EB943169}"/>
              </a:ext>
            </a:extLst>
          </p:cNvPr>
          <p:cNvPicPr>
            <a:picLocks noChangeAspect="1"/>
          </p:cNvPicPr>
          <p:nvPr/>
        </p:nvPicPr>
        <p:blipFill>
          <a:blip r:embed="rId16"/>
          <a:stretch>
            <a:fillRect/>
          </a:stretch>
        </p:blipFill>
        <p:spPr>
          <a:xfrm>
            <a:off x="10665944" y="2885350"/>
            <a:ext cx="525600" cy="525600"/>
          </a:xfrm>
          <a:prstGeom prst="rect">
            <a:avLst/>
          </a:prstGeom>
        </p:spPr>
      </p:pic>
      <p:pic>
        <p:nvPicPr>
          <p:cNvPr id="39" name="Picture 52">
            <a:extLst>
              <a:ext uri="{FF2B5EF4-FFF2-40B4-BE49-F238E27FC236}">
                <a16:creationId xmlns:a16="http://schemas.microsoft.com/office/drawing/2014/main" id="{9D157955-5C1B-EBC0-520C-68F3685EA4B4}"/>
              </a:ext>
            </a:extLst>
          </p:cNvPr>
          <p:cNvPicPr>
            <a:picLocks noChangeAspect="1"/>
          </p:cNvPicPr>
          <p:nvPr/>
        </p:nvPicPr>
        <p:blipFill>
          <a:blip r:embed="rId17"/>
          <a:stretch>
            <a:fillRect/>
          </a:stretch>
        </p:blipFill>
        <p:spPr>
          <a:xfrm>
            <a:off x="9341242" y="4267617"/>
            <a:ext cx="628775" cy="628775"/>
          </a:xfrm>
          <a:prstGeom prst="rect">
            <a:avLst/>
          </a:prstGeom>
        </p:spPr>
      </p:pic>
      <p:sp>
        <p:nvSpPr>
          <p:cNvPr id="43" name="Tekstfelt 42">
            <a:extLst>
              <a:ext uri="{FF2B5EF4-FFF2-40B4-BE49-F238E27FC236}">
                <a16:creationId xmlns:a16="http://schemas.microsoft.com/office/drawing/2014/main" id="{E6A3876F-F571-8B62-01E9-FC41D1865D09}"/>
              </a:ext>
            </a:extLst>
          </p:cNvPr>
          <p:cNvSpPr txBox="1"/>
          <p:nvPr/>
        </p:nvSpPr>
        <p:spPr>
          <a:xfrm>
            <a:off x="923623" y="2410581"/>
            <a:ext cx="4304964" cy="3016210"/>
          </a:xfrm>
          <a:prstGeom prst="rect">
            <a:avLst/>
          </a:prstGeom>
          <a:noFill/>
        </p:spPr>
        <p:txBody>
          <a:bodyPr wrap="square" lIns="0" tIns="0" rIns="0" bIns="0" rtlCol="0">
            <a:spAutoFit/>
          </a:bodyPr>
          <a:lstStyle/>
          <a:p>
            <a:pPr marL="180000" marR="0" lvl="0" indent="-1800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000" b="0" i="0" u="none" strike="noStrike" kern="1200" cap="none" spc="0" normalizeH="0" baseline="0" noProof="0" dirty="0">
                <a:ln>
                  <a:noFill/>
                </a:ln>
                <a:solidFill>
                  <a:srgbClr val="796E65"/>
                </a:solidFill>
                <a:effectLst/>
                <a:uLnTx/>
                <a:uFillTx/>
                <a:latin typeface="Sydbank Office Sans"/>
                <a:ea typeface="+mn-ea"/>
                <a:cs typeface="+mn-cs"/>
              </a:rPr>
              <a:t>ESG screening er en indbygget del af vores investeringsproces, hvor vi baseret på MSCI og Sustainalytics ESG data evaluerer vores investeringsunivers. </a:t>
            </a:r>
          </a:p>
          <a:p>
            <a:pPr marL="180000" marR="0" lvl="0" indent="-1800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000" b="0" i="0" u="none" strike="noStrike" kern="1200" cap="none" spc="0" normalizeH="0" baseline="0" noProof="0" dirty="0">
                <a:ln>
                  <a:noFill/>
                </a:ln>
                <a:solidFill>
                  <a:srgbClr val="796E65"/>
                </a:solidFill>
                <a:effectLst/>
                <a:uLnTx/>
                <a:uFillTx/>
                <a:latin typeface="Sydbank Office Sans"/>
                <a:ea typeface="+mn-ea"/>
                <a:cs typeface="+mn-cs"/>
              </a:rPr>
              <a:t>I Sydinvest Bæredygtige Aktier omfatter arbejdet med ESG både elementer af eksklusion, inklusion, aktivt ejerskab.</a:t>
            </a:r>
          </a:p>
          <a:p>
            <a:pPr marL="180000" marR="0" lvl="0" indent="-1800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000" b="1" i="0" u="none" strike="noStrike" kern="1200" cap="none" spc="0" normalizeH="0" baseline="0" noProof="0" dirty="0">
                <a:ln>
                  <a:noFill/>
                </a:ln>
                <a:solidFill>
                  <a:srgbClr val="796E65"/>
                </a:solidFill>
                <a:effectLst/>
                <a:uLnTx/>
                <a:uFillTx/>
                <a:latin typeface="Sydbank Office Sans"/>
                <a:ea typeface="+mn-ea"/>
                <a:cs typeface="+mn-cs"/>
              </a:rPr>
              <a:t>Eksklusion</a:t>
            </a:r>
            <a:r>
              <a:rPr kumimoji="0" lang="da-DK" sz="1000" b="0" i="0" u="none" strike="noStrike" kern="1200" cap="none" spc="0" normalizeH="0" baseline="0" noProof="0" dirty="0">
                <a:ln>
                  <a:noFill/>
                </a:ln>
                <a:solidFill>
                  <a:srgbClr val="796E65"/>
                </a:solidFill>
                <a:effectLst/>
                <a:uLnTx/>
                <a:uFillTx/>
                <a:latin typeface="Sydbank Office Sans"/>
                <a:ea typeface="+mn-ea"/>
                <a:cs typeface="+mn-cs"/>
              </a:rPr>
              <a:t>: vi ekskluderer selskaber, som generer mere end 5% af deres omsætning fra alkohol, tobak, våben, pornografi, hasardspil og fossile brændstoffer. Ligeledes ekskluderer vi selskaber med en meget høj kontrovers-score samt selskaber med et højt CO2 aftryk.</a:t>
            </a:r>
          </a:p>
          <a:p>
            <a:pPr marL="180000" marR="0" lvl="0" indent="-1800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000" b="1" i="0" u="none" strike="noStrike" kern="1200" cap="none" spc="0" normalizeH="0" baseline="0" noProof="0" dirty="0">
                <a:ln>
                  <a:noFill/>
                </a:ln>
                <a:solidFill>
                  <a:srgbClr val="796E65"/>
                </a:solidFill>
                <a:effectLst/>
                <a:uLnTx/>
                <a:uFillTx/>
                <a:latin typeface="Sydbank Office Sans"/>
                <a:ea typeface="+mn-ea"/>
                <a:cs typeface="+mn-cs"/>
              </a:rPr>
              <a:t>Inklusion</a:t>
            </a:r>
            <a:r>
              <a:rPr kumimoji="0" lang="da-DK" sz="1000" b="0" i="0" u="none" strike="noStrike" kern="1200" cap="none" spc="0" normalizeH="0" baseline="0" noProof="0" dirty="0">
                <a:ln>
                  <a:noFill/>
                </a:ln>
                <a:solidFill>
                  <a:srgbClr val="796E65"/>
                </a:solidFill>
                <a:effectLst/>
                <a:uLnTx/>
                <a:uFillTx/>
                <a:latin typeface="Sydbank Office Sans"/>
                <a:ea typeface="+mn-ea"/>
                <a:cs typeface="+mn-cs"/>
              </a:rPr>
              <a:t>: vi inkluderer primært selskaber med en stærk MSCI ESG-score (minimum 50% af fondens investeringer skal være AAA, AA eller A) samt selskaber med en stærk governance-score . Ligeledes skal minimum 15% af fonden være investeret i selskaber, som har omsætning fra bæredygtige aktiviteter.</a:t>
            </a:r>
          </a:p>
          <a:p>
            <a:pPr marL="180000" marR="0" lvl="0" indent="-1800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000" b="1" i="0" u="none" strike="noStrike" kern="1200" cap="none" spc="0" normalizeH="0" baseline="0" noProof="0" dirty="0">
                <a:ln>
                  <a:noFill/>
                </a:ln>
                <a:solidFill>
                  <a:srgbClr val="796E65"/>
                </a:solidFill>
                <a:effectLst/>
                <a:uLnTx/>
                <a:uFillTx/>
                <a:latin typeface="Sydbank Office Sans"/>
                <a:ea typeface="+mn-ea"/>
                <a:cs typeface="+mn-cs"/>
              </a:rPr>
              <a:t>Aktivt ejerskab: </a:t>
            </a:r>
            <a:r>
              <a:rPr kumimoji="0" lang="da-DK" sz="1000" b="0" i="0" u="none" strike="noStrike" kern="1200" cap="none" spc="0" normalizeH="0" baseline="0" noProof="0" dirty="0">
                <a:ln>
                  <a:noFill/>
                </a:ln>
                <a:solidFill>
                  <a:srgbClr val="796E65"/>
                </a:solidFill>
                <a:effectLst/>
                <a:uLnTx/>
                <a:uFillTx/>
                <a:latin typeface="Sydbank Office Sans"/>
                <a:ea typeface="+mn-ea"/>
                <a:cs typeface="+mn-cs"/>
              </a:rPr>
              <a:t>vi er aktive investorer, som driver engagement og gør vores stemme hørt på generalforsamlingen. </a:t>
            </a:r>
            <a:endParaRPr kumimoji="0" lang="da-DK" sz="1000" b="1" i="0" u="none" strike="noStrike" kern="1200" cap="none" spc="0" normalizeH="0" baseline="0" noProof="0" dirty="0">
              <a:ln>
                <a:noFill/>
              </a:ln>
              <a:solidFill>
                <a:srgbClr val="796E65"/>
              </a:solidFill>
              <a:effectLst/>
              <a:uLnTx/>
              <a:uFillTx/>
              <a:latin typeface="Sydbank Office Sans"/>
              <a:ea typeface="+mn-ea"/>
              <a:cs typeface="+mn-cs"/>
            </a:endParaRPr>
          </a:p>
          <a:p>
            <a:pPr marL="180000" marR="0" lvl="0" indent="-1800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000" b="0" i="0" u="none" strike="noStrike" kern="1200" cap="none" spc="0" normalizeH="0" baseline="0" noProof="0" dirty="0">
                <a:ln>
                  <a:noFill/>
                </a:ln>
                <a:solidFill>
                  <a:srgbClr val="796E65"/>
                </a:solidFill>
                <a:effectLst/>
                <a:uLnTx/>
                <a:uFillTx/>
                <a:latin typeface="Sydbank Office Sans"/>
                <a:ea typeface="+mn-ea"/>
                <a:cs typeface="+mn-cs"/>
              </a:rPr>
              <a:t>Screening på ESG parametre gør investeringsuniverset mindre, men vi tror ikke, at det vil reducere det risikojusterede afkast, da ESG bidrager til en stærkere risikostyring.</a:t>
            </a:r>
            <a:endParaRPr lang="da-DK" sz="2000" dirty="0">
              <a:solidFill>
                <a:schemeClr val="bg2"/>
              </a:solidFill>
            </a:endParaRPr>
          </a:p>
        </p:txBody>
      </p:sp>
      <p:pic>
        <p:nvPicPr>
          <p:cNvPr id="7" name="Grafik 6" descr="Blad kontur">
            <a:extLst>
              <a:ext uri="{FF2B5EF4-FFF2-40B4-BE49-F238E27FC236}">
                <a16:creationId xmlns:a16="http://schemas.microsoft.com/office/drawing/2014/main" id="{4344304B-207A-D137-F4DF-28B4CA59892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027345" y="4161122"/>
            <a:ext cx="518731" cy="518731"/>
          </a:xfrm>
          <a:prstGeom prst="rect">
            <a:avLst/>
          </a:prstGeom>
        </p:spPr>
      </p:pic>
    </p:spTree>
    <p:extLst>
      <p:ext uri="{BB962C8B-B14F-4D97-AF65-F5344CB8AC3E}">
        <p14:creationId xmlns:p14="http://schemas.microsoft.com/office/powerpoint/2010/main" val="29423452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54703-86D2-3B78-7971-6CD70FF876B7}"/>
              </a:ext>
            </a:extLst>
          </p:cNvPr>
          <p:cNvSpPr>
            <a:spLocks noGrp="1"/>
          </p:cNvSpPr>
          <p:nvPr>
            <p:ph type="title"/>
          </p:nvPr>
        </p:nvSpPr>
        <p:spPr>
          <a:xfrm>
            <a:off x="719138" y="612000"/>
            <a:ext cx="6315811" cy="638629"/>
          </a:xfrm>
        </p:spPr>
        <p:txBody>
          <a:bodyPr anchor="t">
            <a:normAutofit/>
          </a:bodyPr>
          <a:lstStyle/>
          <a:p>
            <a:r>
              <a:rPr lang="da-DK" dirty="0"/>
              <a:t>Investeringsproces	</a:t>
            </a:r>
          </a:p>
        </p:txBody>
      </p:sp>
      <p:sp>
        <p:nvSpPr>
          <p:cNvPr id="3" name="Undertitel 2">
            <a:extLst>
              <a:ext uri="{FF2B5EF4-FFF2-40B4-BE49-F238E27FC236}">
                <a16:creationId xmlns:a16="http://schemas.microsoft.com/office/drawing/2014/main" id="{202C0553-DDE0-0ED5-E814-A93B2243C7FA}"/>
              </a:ext>
            </a:extLst>
          </p:cNvPr>
          <p:cNvSpPr>
            <a:spLocks noGrp="1"/>
          </p:cNvSpPr>
          <p:nvPr>
            <p:ph type="subTitle" idx="18"/>
          </p:nvPr>
        </p:nvSpPr>
        <p:spPr>
          <a:xfrm>
            <a:off x="719139" y="1260000"/>
            <a:ext cx="6316743" cy="560088"/>
          </a:xfrm>
        </p:spPr>
        <p:txBody>
          <a:bodyPr>
            <a:normAutofit/>
          </a:bodyPr>
          <a:lstStyle/>
          <a:p>
            <a:pPr>
              <a:buNone/>
            </a:pPr>
            <a:r>
              <a:rPr lang="da-DK" dirty="0"/>
              <a:t>ESG en kontinuerlig del af processen</a:t>
            </a:r>
          </a:p>
        </p:txBody>
      </p:sp>
      <p:sp>
        <p:nvSpPr>
          <p:cNvPr id="5" name="Pladsholder til slidenummer 4">
            <a:extLst>
              <a:ext uri="{FF2B5EF4-FFF2-40B4-BE49-F238E27FC236}">
                <a16:creationId xmlns:a16="http://schemas.microsoft.com/office/drawing/2014/main" id="{E5B11C57-53D0-4804-1BBF-886E4A432D17}"/>
              </a:ext>
            </a:extLst>
          </p:cNvPr>
          <p:cNvSpPr>
            <a:spLocks noGrp="1"/>
          </p:cNvSpPr>
          <p:nvPr>
            <p:ph type="sldNum" sz="quarter" idx="17"/>
          </p:nvPr>
        </p:nvSpPr>
        <p:spPr>
          <a:xfrm>
            <a:off x="726163" y="6433200"/>
            <a:ext cx="394920" cy="180000"/>
          </a:xfrm>
        </p:spPr>
        <p:txBody>
          <a:bodyPr anchor="b">
            <a:normAutofit/>
          </a:bodyPr>
          <a:lstStyle/>
          <a:p>
            <a:pPr>
              <a:spcAft>
                <a:spcPts val="600"/>
              </a:spcAft>
            </a:pPr>
            <a:fld id="{24C8C45C-947F-4981-8B3F-4F32E973C901}" type="slidenum">
              <a:rPr lang="da-DK" smtClean="0"/>
              <a:pPr>
                <a:spcAft>
                  <a:spcPts val="600"/>
                </a:spcAft>
              </a:pPr>
              <a:t>9</a:t>
            </a:fld>
            <a:endParaRPr lang="da-DK"/>
          </a:p>
        </p:txBody>
      </p:sp>
      <p:sp>
        <p:nvSpPr>
          <p:cNvPr id="10" name="Pladsholder til tekst 5">
            <a:extLst>
              <a:ext uri="{FF2B5EF4-FFF2-40B4-BE49-F238E27FC236}">
                <a16:creationId xmlns:a16="http://schemas.microsoft.com/office/drawing/2014/main" id="{05375C09-A571-42C1-40C0-88D30C72650B}"/>
              </a:ext>
            </a:extLst>
          </p:cNvPr>
          <p:cNvSpPr>
            <a:spLocks noGrp="1"/>
          </p:cNvSpPr>
          <p:nvPr>
            <p:ph type="body" sz="quarter" idx="19"/>
          </p:nvPr>
        </p:nvSpPr>
        <p:spPr>
          <a:xfrm>
            <a:off x="719138" y="2413201"/>
            <a:ext cx="6315811" cy="3186112"/>
          </a:xfrm>
        </p:spPr>
        <p:txBody>
          <a:bodyPr>
            <a:normAutofit/>
          </a:bodyPr>
          <a:lstStyle/>
          <a:p>
            <a:pPr marL="0" indent="0">
              <a:buNone/>
            </a:pPr>
            <a:r>
              <a:rPr lang="da-DK" sz="1500" b="1" dirty="0"/>
              <a:t>ESG er ikke kun et punkt på en tjekliste</a:t>
            </a:r>
          </a:p>
          <a:p>
            <a:pPr lvl="1">
              <a:buFont typeface="Wingdings" panose="05000000000000000000" pitchFamily="2" charset="2"/>
              <a:buChar char="ü"/>
            </a:pPr>
            <a:r>
              <a:rPr lang="da-DK" sz="1400" dirty="0"/>
              <a:t>Vi modtager ESG-</a:t>
            </a:r>
            <a:r>
              <a:rPr lang="da-DK" sz="1400" dirty="0" err="1"/>
              <a:t>updates</a:t>
            </a:r>
            <a:r>
              <a:rPr lang="da-DK" sz="1400" dirty="0"/>
              <a:t> løbende og evaluerer konstant</a:t>
            </a:r>
          </a:p>
          <a:p>
            <a:pPr lvl="1">
              <a:buFont typeface="Wingdings" panose="05000000000000000000" pitchFamily="2" charset="2"/>
              <a:buChar char="ü"/>
            </a:pPr>
            <a:r>
              <a:rPr lang="da-DK" sz="1400" dirty="0"/>
              <a:t>Vi krydstjekker datakilder og vurderer fra flere vinkler</a:t>
            </a:r>
          </a:p>
          <a:p>
            <a:pPr lvl="1">
              <a:buFont typeface="Wingdings" panose="05000000000000000000" pitchFamily="2" charset="2"/>
              <a:buChar char="ü"/>
            </a:pPr>
            <a:r>
              <a:rPr lang="da-DK" sz="1400" dirty="0"/>
              <a:t>Vi stoler ikke blindt på ratings, men anvender sund fornuft</a:t>
            </a:r>
          </a:p>
          <a:p>
            <a:pPr marL="180000" lvl="1" indent="0">
              <a:buNone/>
            </a:pPr>
            <a:endParaRPr lang="da-DK" sz="2000" dirty="0"/>
          </a:p>
          <a:p>
            <a:pPr marL="0" indent="0">
              <a:buNone/>
            </a:pPr>
            <a:r>
              <a:rPr lang="da-DK" sz="1500" b="1" dirty="0"/>
              <a:t>ESG har direkte sammenhæng til det finansielle aspekt</a:t>
            </a:r>
          </a:p>
          <a:p>
            <a:pPr lvl="1">
              <a:buFont typeface="Wingdings" panose="05000000000000000000" pitchFamily="2" charset="2"/>
              <a:buChar char="ü"/>
            </a:pPr>
            <a:r>
              <a:rPr lang="da-DK" sz="1400" dirty="0"/>
              <a:t>ESG kan være en kilde til vækst og potentielt afkast</a:t>
            </a:r>
          </a:p>
          <a:p>
            <a:pPr lvl="1">
              <a:buFont typeface="Wingdings" panose="05000000000000000000" pitchFamily="2" charset="2"/>
              <a:buChar char="ü"/>
            </a:pPr>
            <a:r>
              <a:rPr lang="da-DK" sz="1400" dirty="0"/>
              <a:t>ESG kan være en kilde til risikostyring</a:t>
            </a:r>
          </a:p>
        </p:txBody>
      </p:sp>
      <p:pic>
        <p:nvPicPr>
          <p:cNvPr id="8" name="Pladsholder til billede 7" descr="Et billede, der indeholder tekst, skærmbillede, se, ur&#10;&#10;Automatisk genereret beskrivelse">
            <a:extLst>
              <a:ext uri="{FF2B5EF4-FFF2-40B4-BE49-F238E27FC236}">
                <a16:creationId xmlns:a16="http://schemas.microsoft.com/office/drawing/2014/main" id="{94EB83CD-1FE9-9F94-43DF-8680925ABED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3399" r="10513"/>
          <a:stretch/>
        </p:blipFill>
        <p:spPr>
          <a:xfrm>
            <a:off x="7548000" y="0"/>
            <a:ext cx="4644000" cy="5669280"/>
          </a:xfrm>
        </p:spPr>
      </p:pic>
    </p:spTree>
    <p:extLst>
      <p:ext uri="{BB962C8B-B14F-4D97-AF65-F5344CB8AC3E}">
        <p14:creationId xmlns:p14="http://schemas.microsoft.com/office/powerpoint/2010/main" val="9082705"/>
      </p:ext>
    </p:extLst>
  </p:cSld>
  <p:clrMapOvr>
    <a:masterClrMapping/>
  </p:clrMapOvr>
  <p:transition spd="slow">
    <p:push dir="u"/>
  </p:transition>
</p:sld>
</file>

<file path=ppt/theme/theme1.xml><?xml version="1.0" encoding="utf-8"?>
<a:theme xmlns:a="http://schemas.openxmlformats.org/drawingml/2006/main" name="Sydbank">
  <a:themeElements>
    <a:clrScheme name="Sydbank">
      <a:dk1>
        <a:sysClr val="windowText" lastClr="000000"/>
      </a:dk1>
      <a:lt1>
        <a:sysClr val="window" lastClr="FFFFFF"/>
      </a:lt1>
      <a:dk2>
        <a:srgbClr val="002F5F"/>
      </a:dk2>
      <a:lt2>
        <a:srgbClr val="7E6D63"/>
      </a:lt2>
      <a:accent1>
        <a:srgbClr val="002F5F"/>
      </a:accent1>
      <a:accent2>
        <a:srgbClr val="409CB0"/>
      </a:accent2>
      <a:accent3>
        <a:srgbClr val="7E6D63"/>
      </a:accent3>
      <a:accent4>
        <a:srgbClr val="D7CFC7"/>
      </a:accent4>
      <a:accent5>
        <a:srgbClr val="704164"/>
      </a:accent5>
      <a:accent6>
        <a:srgbClr val="E34150"/>
      </a:accent6>
      <a:hlink>
        <a:srgbClr val="409CB0"/>
      </a:hlink>
      <a:folHlink>
        <a:srgbClr val="002F5F"/>
      </a:folHlink>
    </a:clrScheme>
    <a:fontScheme name="Sydbank">
      <a:majorFont>
        <a:latin typeface="Sydbank Office Sans"/>
        <a:ea typeface=""/>
        <a:cs typeface=""/>
      </a:majorFont>
      <a:minorFont>
        <a:latin typeface="Sydbank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solidFill>
              <a:schemeClr val="bg2"/>
            </a:solidFill>
          </a:defRPr>
        </a:defPPr>
      </a:lstStyle>
    </a:txDef>
  </a:objectDefaults>
  <a:extraClrSchemeLst/>
  <a:extLst>
    <a:ext uri="{05A4C25C-085E-4340-85A3-A5531E510DB2}">
      <thm15:themeFamily xmlns:thm15="http://schemas.microsoft.com/office/thememl/2012/main" name="Sydbank v5.potx" id="{BF5E8D01-1778-46E6-BA3D-DEBB84D26E14}" vid="{1A05A5F7-9B41-4B00-A3CD-2AD764B05AB2}"/>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Sydbank Corporate</Template>
  <TotalTime>0</TotalTime>
  <Words>4146</Words>
  <Application>Microsoft Office PowerPoint</Application>
  <PresentationFormat>Widescreen</PresentationFormat>
  <Paragraphs>399</Paragraphs>
  <Slides>22</Slides>
  <Notes>20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22</vt:i4>
      </vt:variant>
    </vt:vector>
  </HeadingPairs>
  <TitlesOfParts>
    <vt:vector size="27" baseType="lpstr">
      <vt:lpstr>Sydbank Office Sans</vt:lpstr>
      <vt:lpstr>Courier New</vt:lpstr>
      <vt:lpstr>Wingdings</vt:lpstr>
      <vt:lpstr>Arial</vt:lpstr>
      <vt:lpstr>Sydbank</vt:lpstr>
      <vt:lpstr>PowerPoint-præsentation</vt:lpstr>
      <vt:lpstr>Agenda</vt:lpstr>
      <vt:lpstr>Investeringsfilosofi </vt:lpstr>
      <vt:lpstr>Empirisk baggrund for Kvalitet </vt:lpstr>
      <vt:lpstr>Hvad er kvalitet?</vt:lpstr>
      <vt:lpstr>Investeringsproces </vt:lpstr>
      <vt:lpstr>Investeringsproces</vt:lpstr>
      <vt:lpstr>Investeringsproces</vt:lpstr>
      <vt:lpstr>Investeringsproces </vt:lpstr>
      <vt:lpstr>Investeringsproces</vt:lpstr>
      <vt:lpstr>Investeringsproces</vt:lpstr>
      <vt:lpstr>Investeringsproces</vt:lpstr>
      <vt:lpstr>Investeringsproces</vt:lpstr>
      <vt:lpstr>Et praktisk eksempel</vt:lpstr>
      <vt:lpstr>Indblik i porteføljen</vt:lpstr>
      <vt:lpstr>Indblik i porteføljen</vt:lpstr>
      <vt:lpstr>Indblik i porteføljen</vt:lpstr>
      <vt:lpstr>Indblik i porteføljen</vt:lpstr>
      <vt:lpstr>Indblik i porteføljen</vt:lpstr>
      <vt:lpstr>Teamet bag</vt:lpstr>
      <vt:lpstr>Teamet bag</vt:lpstr>
      <vt:lpstr>Disclaimer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2021-08-10T11:19:29Z</dcterms:created>
  <dcterms:modified xsi:type="dcterms:W3CDTF">2023-12-11T08:19:27Z</dcterms:modified>
</cp:coreProperties>
</file>